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2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  <p:sldMasterId id="2147483649" r:id="rId2"/>
    <p:sldMasterId id="2147483650" r:id="rId3"/>
  </p:sldMasterIdLst>
  <p:notesMasterIdLst>
    <p:notesMasterId r:id="rId4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type="screen16x9" cy="6858000" cx="12192000"/>
  <p:notesSz cx="7102475" cy="9388475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C1E5F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0493" autoAdjust="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605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tableStyles" Target="tableStyles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/>
        </p:spPr>
        <p:txBody>
          <a:bodyPr bIns="47114" lIns="94229" rIns="94229" rtlCol="0" tIns="47114" vert="horz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104887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/>
        </p:spPr>
        <p:txBody>
          <a:bodyPr bIns="47114" lIns="94229" rIns="94229" rtlCol="0" tIns="47114" vert="horz"/>
          <a:lstStyle>
            <a:lvl1pPr algn="r">
              <a:defRPr sz="1200"/>
            </a:lvl1pPr>
          </a:lstStyle>
          <a:p>
            <a:fld id="{D8E2DE13-8E8B-43D9-A2A0-14F5E5A4099D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1048874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7114" lIns="94229" rIns="94229" rtlCol="0" tIns="47114" vert="horz"/>
          <a:p>
            <a:endParaRPr lang="en-ID"/>
          </a:p>
        </p:txBody>
      </p:sp>
      <p:sp>
        <p:nvSpPr>
          <p:cNvPr id="104887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/>
        </p:spPr>
        <p:txBody>
          <a:bodyPr bIns="47114" lIns="94229" rIns="94229" rtlCol="0" tIns="47114" vert="horz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4887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/>
        </p:spPr>
        <p:txBody>
          <a:bodyPr anchor="b" bIns="47114" lIns="94229" rIns="94229" rtlCol="0" tIns="47114" vert="horz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104887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/>
        </p:spPr>
        <p:txBody>
          <a:bodyPr anchor="b" bIns="47114" lIns="94229" rIns="94229" rtlCol="0" tIns="47114" vert="horz"/>
          <a:lstStyle>
            <a:lvl1pPr algn="r">
              <a:defRPr sz="1200"/>
            </a:lvl1pPr>
          </a:lstStyle>
          <a:p>
            <a:fld id="{76D285F4-54B9-441A-8F19-164FA5F06B98}" type="slidenum">
              <a:rPr lang="en-ID" smtClean="0"/>
              <a:t>‹#›</a:t>
            </a:fld>
            <a:endParaRPr lang="en-ID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algn="l" defTabSz="942289"/>
            <a:fld id="{F7021451-1387-4CA6-816F-3879F97B5CBC}" type="slidenum">
              <a:rPr sz="1900" lang="en-US">
                <a:solidFill>
                  <a:prstClr val="black"/>
                </a:solidFill>
                <a:latin typeface="Aptos" panose="02110004020202020204"/>
              </a:rPr>
              <a:pPr algn="l" defTabSz="942289"/>
              <a:t>2</a:t>
            </a:fld>
            <a:endParaRPr sz="1900"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algn="l" defTabSz="942289"/>
            <a:fld id="{F7021451-1387-4CA6-816F-3879F97B5CBC}" type="slidenum">
              <a:rPr sz="1900" lang="en-US">
                <a:solidFill>
                  <a:prstClr val="black"/>
                </a:solidFill>
                <a:latin typeface="Aptos" panose="02110004020202020204"/>
              </a:rPr>
              <a:pPr algn="l" defTabSz="942289"/>
              <a:t>3</a:t>
            </a:fld>
            <a:endParaRPr sz="1900"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algn="l" defTabSz="942289"/>
            <a:fld id="{F7021451-1387-4CA6-816F-3879F97B5CBC}" type="slidenum">
              <a:rPr sz="1900" lang="en-US">
                <a:solidFill>
                  <a:prstClr val="black"/>
                </a:solidFill>
                <a:latin typeface="Aptos" panose="02110004020202020204"/>
              </a:rPr>
              <a:pPr algn="l" defTabSz="942289"/>
              <a:t>5</a:t>
            </a:fld>
            <a:endParaRPr sz="1900"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5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algn="l" defTabSz="942289"/>
            <a:fld id="{F7021451-1387-4CA6-816F-3879F97B5CBC}" type="slidenum">
              <a:rPr sz="1900" lang="en-US">
                <a:solidFill>
                  <a:prstClr val="black"/>
                </a:solidFill>
                <a:latin typeface="Aptos" panose="02110004020202020204"/>
              </a:rPr>
              <a:pPr algn="l" defTabSz="942289"/>
              <a:t>6</a:t>
            </a:fld>
            <a:endParaRPr sz="1900"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9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9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algn="l" defTabSz="942289"/>
            <a:fld id="{F7021451-1387-4CA6-816F-3879F97B5CBC}" type="slidenum">
              <a:rPr sz="1900" lang="en-US">
                <a:solidFill>
                  <a:prstClr val="black"/>
                </a:solidFill>
                <a:latin typeface="Aptos" panose="02110004020202020204"/>
              </a:rPr>
              <a:pPr algn="l" defTabSz="942289"/>
              <a:t>7</a:t>
            </a:fld>
            <a:endParaRPr sz="1900"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9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9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algn="l" defTabSz="942289"/>
            <a:fld id="{F7021451-1387-4CA6-816F-3879F97B5CBC}" type="slidenum">
              <a:rPr sz="1900" lang="en-US">
                <a:solidFill>
                  <a:prstClr val="black"/>
                </a:solidFill>
                <a:latin typeface="Aptos" panose="02110004020202020204"/>
              </a:rPr>
              <a:pPr algn="l" defTabSz="942289"/>
              <a:t>8</a:t>
            </a:fld>
            <a:endParaRPr sz="1900"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3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3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algn="l" defTabSz="942289"/>
            <a:fld id="{F7021451-1387-4CA6-816F-3879F97B5CBC}" type="slidenum">
              <a:rPr sz="1900" lang="en-US">
                <a:solidFill>
                  <a:prstClr val="black"/>
                </a:solidFill>
                <a:latin typeface="Aptos" panose="02110004020202020204"/>
              </a:rPr>
              <a:pPr algn="l" defTabSz="942289"/>
              <a:t>9</a:t>
            </a:fld>
            <a:endParaRPr sz="1900"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4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4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algn="l" defTabSz="942289"/>
            <a:fld id="{F7021451-1387-4CA6-816F-3879F97B5CBC}" type="slidenum">
              <a:rPr sz="1900" lang="en-US">
                <a:solidFill>
                  <a:prstClr val="black"/>
                </a:solidFill>
                <a:latin typeface="Aptos" panose="02110004020202020204"/>
              </a:rPr>
              <a:pPr algn="l" defTabSz="942289"/>
              <a:t>10</a:t>
            </a:fld>
            <a:endParaRPr sz="1900"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4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4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algn="l" defTabSz="942289"/>
            <a:fld id="{F7021451-1387-4CA6-816F-3879F97B5CBC}" type="slidenum">
              <a:rPr sz="1900" lang="en-US">
                <a:solidFill>
                  <a:prstClr val="black"/>
                </a:solidFill>
                <a:latin typeface="Aptos" panose="02110004020202020204"/>
              </a:rPr>
              <a:pPr algn="l" defTabSz="942289"/>
              <a:t>11</a:t>
            </a:fld>
            <a:endParaRPr sz="1900"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5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77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77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algn="l" defTabSz="942289"/>
            <a:fld id="{F7021451-1387-4CA6-816F-3879F97B5CBC}" type="slidenum">
              <a:rPr sz="1900" lang="en-US">
                <a:solidFill>
                  <a:prstClr val="black"/>
                </a:solidFill>
                <a:latin typeface="Aptos" panose="02110004020202020204"/>
              </a:rPr>
              <a:pPr algn="l" defTabSz="942289"/>
              <a:t>12</a:t>
            </a:fld>
            <a:endParaRPr sz="1900"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80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80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algn="l" defTabSz="942289"/>
            <a:fld id="{F7021451-1387-4CA6-816F-3879F97B5CBC}" type="slidenum">
              <a:rPr sz="1900" lang="en-US">
                <a:solidFill>
                  <a:prstClr val="black"/>
                </a:solidFill>
                <a:latin typeface="Aptos" panose="02110004020202020204"/>
              </a:rPr>
              <a:pPr algn="l" defTabSz="942289"/>
              <a:t>13</a:t>
            </a:fld>
            <a:endParaRPr sz="1900"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81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81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pPr algn="l" defTabSz="942289"/>
            <a:fld id="{F7021451-1387-4CA6-816F-3879F97B5CBC}" type="slidenum">
              <a:rPr sz="1900" lang="en-US">
                <a:solidFill>
                  <a:prstClr val="black"/>
                </a:solidFill>
                <a:latin typeface="Calibri" panose="020F0502020204030204"/>
              </a:rPr>
              <a:pPr algn="l" defTabSz="942289"/>
              <a:t>14</a:t>
            </a:fld>
            <a:endParaRPr sz="1900"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3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4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81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8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488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82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3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4883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3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845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4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488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850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51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5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4885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5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85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57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5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59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6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4886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6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82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4882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2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3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864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65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6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4886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6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3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834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835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3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4883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3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84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4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488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4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3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82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488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4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807" name="Shape 0"/>
          <p:cNvSpPr/>
          <p:nvPr/>
        </p:nvSpPr>
        <p:spPr>
          <a:xfrm>
            <a:off x="0" y="0"/>
            <a:ext cx="12191695" cy="6858000"/>
          </a:xfrm>
          <a:prstGeom prst="rect"/>
          <a:solidFill>
            <a:srgbClr val="FFFAF6"/>
          </a:solidFill>
        </p:spPr>
        <p:txBody>
          <a:bodyPr/>
          <a:p>
            <a:endParaRPr lang="en-ID"/>
          </a:p>
        </p:txBody>
      </p:sp>
      <p:pic>
        <p:nvPicPr>
          <p:cNvPr id="2097185" name="Image 1" descr="preencoded.png">
            <a:hlinkClick r:id="rId2"/>
          </p:cNvPr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4887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7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_rels/slideMaster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4572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457200" eaLnBrk="1" hangingPunct="1" indent="-342900" latinLnBrk="0" marL="342900" rtl="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tx1="dk1" tx2="dk2" hlink="hlink" folHlink="folHlink"/>
  <p:sldLayoutIdLst>
    <p:sldLayoutId id="2147483662" r:id="rId1"/>
  </p:sldLayoutIdLst>
  <p:hf dt="0" ftr="0" hdr="0" sldNum="0"/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tx1="dk1" tx2="dk2" hlink="hlink" folHlink="folHlink"/>
  <p:sldLayoutIdLst>
    <p:sldLayoutId id="2147483663" r:id="rId1"/>
    <p:sldLayoutId id="2147483664" r:id="rId2"/>
    <p:sldLayoutId id="2147483665" r:id="rId3"/>
  </p:sldLayoutIdLst>
  <p:hf dt="0" ftr="0" hdr="0" sldNum="0"/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5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6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slideLayout" Target="../slideLayouts/slideLayout12.xml"/><Relationship Id="rId9" Type="http://schemas.openxmlformats.org/officeDocument/2006/relationships/notesSlide" Target="../notesSlides/notesSlide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8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9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11.png"/><Relationship Id="rId3" Type="http://schemas.openxmlformats.org/officeDocument/2006/relationships/image" Target="../media/image24.png"/><Relationship Id="rId4" Type="http://schemas.openxmlformats.org/officeDocument/2006/relationships/image" Target="../media/image8.png"/><Relationship Id="rId5" Type="http://schemas.openxmlformats.org/officeDocument/2006/relationships/image" Target="../media/image25.png"/><Relationship Id="rId6" Type="http://schemas.openxmlformats.org/officeDocument/2006/relationships/image" Target="../media/image13.png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0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17.png"/><Relationship Id="rId6" Type="http://schemas.openxmlformats.org/officeDocument/2006/relationships/image" Target="../media/image7.png"/><Relationship Id="rId7" Type="http://schemas.openxmlformats.org/officeDocument/2006/relationships/slideLayout" Target="../slideLayouts/slideLayout12.xml"/><Relationship Id="rId8" Type="http://schemas.openxmlformats.org/officeDocument/2006/relationships/notesSlide" Target="../notesSlides/notesSlide1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1" descr="forest_dark.jp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/>
        </p:spPr>
      </p:pic>
      <p:sp>
        <p:nvSpPr>
          <p:cNvPr id="1048584" name="TextBox 4"/>
          <p:cNvSpPr txBox="1"/>
          <p:nvPr/>
        </p:nvSpPr>
        <p:spPr>
          <a:xfrm>
            <a:off x="658368" y="1508760"/>
            <a:ext cx="10610824" cy="2741677"/>
          </a:xfrm>
          <a:prstGeom prst="rect"/>
          <a:noFill/>
        </p:spPr>
        <p:txBody>
          <a:bodyPr anchor="t" bIns="18288" lIns="18288" rIns="18288" tIns="18288" wrap="square">
            <a:spAutoFit/>
          </a:bodyPr>
          <a:p>
            <a:r>
              <a:rPr b="1" dirty="0" sz="6000">
                <a:solidFill>
                  <a:srgbClr val="FFFFFF"/>
                </a:solidFill>
                <a:latin typeface="Aptos"/>
              </a:rPr>
              <a:t>Pengelolaan Hutan </a:t>
            </a:r>
            <a:r>
              <a:rPr b="1" dirty="0" sz="6000" err="1">
                <a:solidFill>
                  <a:srgbClr val="FFFFFF"/>
                </a:solidFill>
                <a:latin typeface="Aptos"/>
              </a:rPr>
              <a:t>Konservasi</a:t>
            </a:r>
            <a:r>
              <a:rPr b="1" dirty="0" sz="6000" lang="en-US">
                <a:solidFill>
                  <a:srgbClr val="FFFFFF"/>
                </a:solidFill>
                <a:latin typeface="Aptos"/>
              </a:rPr>
              <a:t> </a:t>
            </a:r>
            <a:r>
              <a:rPr b="1" dirty="0" sz="6000" lang="en-ID">
                <a:solidFill>
                  <a:srgbClr val="FFFFFF"/>
                </a:solidFill>
                <a:latin typeface="Aptos"/>
              </a:rPr>
              <a:t>di </a:t>
            </a:r>
            <a:r>
              <a:rPr b="1" dirty="0" sz="6000" lang="en-ID" err="1">
                <a:solidFill>
                  <a:srgbClr val="FFFFFF"/>
                </a:solidFill>
                <a:latin typeface="Aptos"/>
              </a:rPr>
              <a:t>Provinsi</a:t>
            </a:r>
            <a:r>
              <a:rPr b="1" dirty="0" sz="6000" lang="en-ID">
                <a:solidFill>
                  <a:srgbClr val="FFFFFF"/>
                </a:solidFill>
                <a:latin typeface="Aptos"/>
              </a:rPr>
              <a:t> Jawa Barat</a:t>
            </a:r>
          </a:p>
          <a:p>
            <a:pPr algn="l"/>
            <a:endParaRPr b="1" dirty="0" sz="600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048585" name="Rectangle 7"/>
          <p:cNvSpPr/>
          <p:nvPr/>
        </p:nvSpPr>
        <p:spPr>
          <a:xfrm>
            <a:off x="658368" y="3977639"/>
            <a:ext cx="4389120" cy="54864"/>
          </a:xfrm>
          <a:prstGeom prst="rect"/>
          <a:solidFill>
            <a:srgbClr val="D2A43E"/>
          </a:solidFill>
          <a:ln>
            <a:solidFill>
              <a:srgbClr val="D2A4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</a:p>
        </p:txBody>
      </p:sp>
      <p:sp>
        <p:nvSpPr>
          <p:cNvPr id="1048586" name="TextBox 8"/>
          <p:cNvSpPr txBox="1"/>
          <p:nvPr/>
        </p:nvSpPr>
        <p:spPr>
          <a:xfrm>
            <a:off x="658368" y="4160520"/>
            <a:ext cx="5669280" cy="760476"/>
          </a:xfrm>
          <a:prstGeom prst="rect"/>
          <a:noFill/>
        </p:spPr>
        <p:txBody>
          <a:bodyPr anchor="t" bIns="18288" lIns="18288" rIns="18288" tIns="18288" wrap="square">
            <a:spAutoFit/>
          </a:bodyPr>
          <a:p>
            <a:pPr algn="l"/>
            <a:r>
              <a:rPr b="0" dirty="0" sz="1600" lang="en-US">
                <a:solidFill>
                  <a:srgbClr val="E1EBE3"/>
                </a:solidFill>
                <a:latin typeface="Aptos"/>
              </a:rPr>
              <a:t>Direktur </a:t>
            </a:r>
            <a:r>
              <a:rPr b="0" dirty="0" sz="1600">
                <a:solidFill>
                  <a:srgbClr val="E1EBE3"/>
                </a:solidFill>
                <a:latin typeface="Aptos"/>
              </a:rPr>
              <a:t>Jenderal </a:t>
            </a:r>
            <a:r>
              <a:rPr b="0" dirty="0" sz="1600" err="1">
                <a:solidFill>
                  <a:srgbClr val="E1EBE3"/>
                </a:solidFill>
                <a:latin typeface="Aptos"/>
              </a:rPr>
              <a:t>Konservasi</a:t>
            </a:r>
            <a:r>
              <a:rPr b="0" dirty="0" sz="1600">
                <a:solidFill>
                  <a:srgbClr val="E1EBE3"/>
                </a:solidFill>
                <a:latin typeface="Aptos"/>
              </a:rPr>
              <a:t> </a:t>
            </a:r>
            <a:r>
              <a:rPr b="0" dirty="0" sz="1600" err="1">
                <a:solidFill>
                  <a:srgbClr val="E1EBE3"/>
                </a:solidFill>
                <a:latin typeface="Aptos"/>
              </a:rPr>
              <a:t>Sumber</a:t>
            </a:r>
            <a:r>
              <a:rPr b="0" dirty="0" sz="1600">
                <a:solidFill>
                  <a:srgbClr val="E1EBE3"/>
                </a:solidFill>
                <a:latin typeface="Aptos"/>
              </a:rPr>
              <a:t> Daya Alam dan </a:t>
            </a:r>
            <a:r>
              <a:rPr b="0" dirty="0" sz="1600" err="1">
                <a:solidFill>
                  <a:srgbClr val="E1EBE3"/>
                </a:solidFill>
                <a:latin typeface="Aptos"/>
              </a:rPr>
              <a:t>Ekosistem</a:t>
            </a:r>
            <a:r>
              <a:rPr b="0" dirty="0" sz="1600">
                <a:solidFill>
                  <a:srgbClr val="E1EBE3"/>
                </a:solidFill>
                <a:latin typeface="Aptos"/>
              </a:rPr>
              <a:t>
Kementerian </a:t>
            </a:r>
            <a:r>
              <a:rPr b="0" dirty="0" sz="1600" err="1">
                <a:solidFill>
                  <a:srgbClr val="E1EBE3"/>
                </a:solidFill>
                <a:latin typeface="Aptos"/>
              </a:rPr>
              <a:t>Kehutanan</a:t>
            </a:r>
            <a:r>
              <a:rPr b="0" dirty="0" sz="1600">
                <a:solidFill>
                  <a:srgbClr val="E1EBE3"/>
                </a:solidFill>
                <a:latin typeface="Aptos"/>
              </a:rPr>
              <a:t> Republik Indonesia</a:t>
            </a:r>
          </a:p>
        </p:txBody>
      </p:sp>
      <p:sp>
        <p:nvSpPr>
          <p:cNvPr id="1048587" name="TextBox 9"/>
          <p:cNvSpPr txBox="1"/>
          <p:nvPr/>
        </p:nvSpPr>
        <p:spPr>
          <a:xfrm>
            <a:off x="658368" y="6080760"/>
            <a:ext cx="2926080" cy="283154"/>
          </a:xfrm>
          <a:prstGeom prst="rect"/>
          <a:noFill/>
        </p:spPr>
        <p:txBody>
          <a:bodyPr anchor="t" bIns="18288" lIns="18288" rIns="18288" tIns="18288" wrap="square">
            <a:spAutoFit/>
          </a:bodyPr>
          <a:p>
            <a:pPr algn="l"/>
            <a:r>
              <a:rPr b="0" dirty="0" sz="1600" lang="en-US">
                <a:solidFill>
                  <a:srgbClr val="CCDCD1"/>
                </a:solidFill>
                <a:latin typeface="Aptos"/>
              </a:rPr>
              <a:t>Bandung, 17 September 2026</a:t>
            </a:r>
            <a:endParaRPr b="0" dirty="0" sz="1600">
              <a:solidFill>
                <a:srgbClr val="CCDCD1"/>
              </a:solidFill>
              <a:latin typeface="Aptos"/>
            </a:endParaRPr>
          </a:p>
        </p:txBody>
      </p:sp>
      <p:sp>
        <p:nvSpPr>
          <p:cNvPr id="1048588" name="TextBox 11"/>
          <p:cNvSpPr txBox="1"/>
          <p:nvPr/>
        </p:nvSpPr>
        <p:spPr>
          <a:xfrm>
            <a:off x="11201400" y="6519672"/>
            <a:ext cx="411480" cy="150876"/>
          </a:xfrm>
          <a:prstGeom prst="rect"/>
          <a:noFill/>
        </p:spPr>
        <p:txBody>
          <a:bodyPr anchor="t" bIns="18288" lIns="18288" rIns="18288" tIns="18288" wrap="square">
            <a:spAutoFit/>
          </a:bodyPr>
          <a:p>
            <a:pPr algn="r"/>
            <a:r>
              <a:rPr b="1" sz="800">
                <a:solidFill>
                  <a:srgbClr val="C7D7CB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D2B"/>
        </a:solidFill>
        <a:effectLst/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Shape 0"/>
          <p:cNvSpPr/>
          <p:nvPr/>
        </p:nvSpPr>
        <p:spPr>
          <a:xfrm>
            <a:off x="822960" y="2331720"/>
            <a:ext cx="1371600" cy="1371600"/>
          </a:xfrm>
          <a:prstGeom prst="ellipse"/>
          <a:solidFill>
            <a:srgbClr val="5E8C3A"/>
          </a:solidFill>
          <a:ln w="12700">
            <a:solidFill>
              <a:srgbClr val="5E8C3A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53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143000" y="2651760"/>
            <a:ext cx="731520" cy="731520"/>
          </a:xfrm>
          <a:prstGeom prst="rect"/>
        </p:spPr>
      </p:pic>
      <p:sp>
        <p:nvSpPr>
          <p:cNvPr id="1048590" name="Text 1"/>
          <p:cNvSpPr txBox="1"/>
          <p:nvPr/>
        </p:nvSpPr>
        <p:spPr>
          <a:xfrm>
            <a:off x="2651760" y="2011680"/>
            <a:ext cx="2743200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0" kumimoji="0" lang="en-US" noProof="0" normalizeH="0" spc="400" strike="noStrike" u="none">
                <a:ln>
                  <a:noFill/>
                </a:ln>
                <a:solidFill>
                  <a:srgbClr val="A8C98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BAGIAN 01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591" name="Text 2"/>
          <p:cNvSpPr txBox="1"/>
          <p:nvPr/>
        </p:nvSpPr>
        <p:spPr>
          <a:xfrm>
            <a:off x="2651760" y="2514600"/>
            <a:ext cx="8686800" cy="128016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Gambaran Hutan Konservasi</a:t>
            </a:r>
            <a:endParaRPr baseline="0" b="0" cap="none" dirty="0" sz="3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di Provinsi Jawa Barat</a:t>
            </a:r>
            <a:endParaRPr baseline="0" b="0" cap="none" dirty="0" sz="3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ext 0"/>
          <p:cNvSpPr txBox="1"/>
          <p:nvPr/>
        </p:nvSpPr>
        <p:spPr>
          <a:xfrm>
            <a:off x="548640" y="365760"/>
            <a:ext cx="11091672" cy="68580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Hutan Konservasi: Kategori dan Fungsi Pokok</a:t>
            </a:r>
            <a:endParaRPr baseline="0" b="0" cap="none" dirty="0" sz="3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596" name="Text 1"/>
          <p:cNvSpPr txBox="1"/>
          <p:nvPr/>
        </p:nvSpPr>
        <p:spPr>
          <a:xfrm>
            <a:off x="548640" y="1024128"/>
            <a:ext cx="11091672" cy="36576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1" kern="1200" kumimoji="0" lang="en-US" noProof="0" normalizeH="0" spc="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UU No. 5 Tahun 1990 jo. UU No. 32 Tahun 2024 dan UU No. 41 Tahun 1999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597" name="Shape 3"/>
          <p:cNvSpPr/>
          <p:nvPr/>
        </p:nvSpPr>
        <p:spPr>
          <a:xfrm>
            <a:off x="548640" y="1600200"/>
            <a:ext cx="3566160" cy="4526280"/>
          </a:xfrm>
          <a:prstGeom prst="roundRect">
            <a:avLst>
              <a:gd name="adj" fmla="val 307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598" name="Shape 4"/>
          <p:cNvSpPr/>
          <p:nvPr/>
        </p:nvSpPr>
        <p:spPr>
          <a:xfrm>
            <a:off x="777240" y="18288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F4D2B"/>
          </a:solidFill>
          <a:ln w="12700">
            <a:solidFill>
              <a:srgbClr val="1F4D2B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599" name="Text 5"/>
          <p:cNvSpPr txBox="1"/>
          <p:nvPr/>
        </p:nvSpPr>
        <p:spPr>
          <a:xfrm>
            <a:off x="777240" y="1828800"/>
            <a:ext cx="1005840" cy="640080"/>
          </a:xfrm>
          <a:prstGeom prst="rect"/>
          <a:noFill/>
        </p:spPr>
        <p:txBody>
          <a:bodyPr anchor="ctr" bIns="0" lIns="0" rIns="0" rtlCol="0" tIns="0" wrap="square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2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KSA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00" name="Text 6"/>
          <p:cNvSpPr txBox="1"/>
          <p:nvPr/>
        </p:nvSpPr>
        <p:spPr>
          <a:xfrm>
            <a:off x="1920240" y="1828800"/>
            <a:ext cx="2011680" cy="64008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Kawasan Suaka Alam</a:t>
            </a:r>
            <a:endParaRPr baseline="0" b="0" cap="none" dirty="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01" name="Text 7"/>
          <p:cNvSpPr txBox="1"/>
          <p:nvPr/>
        </p:nvSpPr>
        <p:spPr>
          <a:xfrm>
            <a:off x="777240" y="2606040"/>
            <a:ext cx="3108960" cy="123444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Fungsi pokok pengawetan keanekaragaman tumbuhan dan satwa serta ekosistemnya, sekaligus wilayah sistem penyangga kehidupan.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02" name="Text 8"/>
          <p:cNvSpPr txBox="1"/>
          <p:nvPr/>
        </p:nvSpPr>
        <p:spPr>
          <a:xfrm>
            <a:off x="777240" y="3886200"/>
            <a:ext cx="3108960" cy="27432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1600" i="0" kern="0" kumimoji="0" lang="en-US" noProof="0" normalizeH="0" spc="20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Jenis kawasan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03" name="Text 9"/>
          <p:cNvSpPr txBox="1"/>
          <p:nvPr/>
        </p:nvSpPr>
        <p:spPr>
          <a:xfrm>
            <a:off x="777240" y="4160520"/>
            <a:ext cx="3108960" cy="96012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-342900" latinLnBrk="0" lvl="0" marL="342900" marR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Cagar Alam (CA)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 defTabSz="914400" eaLnBrk="1" fontAlgn="auto" hangingPunct="1" indent="-342900" latinLnBrk="0" lvl="0" marL="342900" marR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Suaka Margasatwa (SM)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04" name="Shape 11"/>
          <p:cNvSpPr/>
          <p:nvPr/>
        </p:nvSpPr>
        <p:spPr>
          <a:xfrm>
            <a:off x="4297680" y="1600200"/>
            <a:ext cx="3566160" cy="4526280"/>
          </a:xfrm>
          <a:prstGeom prst="roundRect">
            <a:avLst>
              <a:gd name="adj" fmla="val 307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05" name="Shape 12"/>
          <p:cNvSpPr/>
          <p:nvPr/>
        </p:nvSpPr>
        <p:spPr>
          <a:xfrm>
            <a:off x="4526280" y="18288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F4D2B"/>
          </a:solidFill>
          <a:ln w="12700">
            <a:solidFill>
              <a:srgbClr val="1F4D2B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06" name="Text 13"/>
          <p:cNvSpPr txBox="1"/>
          <p:nvPr/>
        </p:nvSpPr>
        <p:spPr>
          <a:xfrm>
            <a:off x="4526280" y="1828800"/>
            <a:ext cx="1005840" cy="640080"/>
          </a:xfrm>
          <a:prstGeom prst="rect"/>
          <a:noFill/>
        </p:spPr>
        <p:txBody>
          <a:bodyPr anchor="ctr" bIns="0" lIns="0" rIns="0" rtlCol="0" tIns="0" wrap="square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2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KPA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07" name="Text 14"/>
          <p:cNvSpPr txBox="1"/>
          <p:nvPr/>
        </p:nvSpPr>
        <p:spPr>
          <a:xfrm>
            <a:off x="5669280" y="1828800"/>
            <a:ext cx="2011680" cy="64008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Kawasan Pelestarian Alam</a:t>
            </a:r>
            <a:endParaRPr baseline="0" b="0" cap="none" dirty="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08" name="Text 15"/>
          <p:cNvSpPr txBox="1"/>
          <p:nvPr/>
        </p:nvSpPr>
        <p:spPr>
          <a:xfrm>
            <a:off x="4526280" y="2606040"/>
            <a:ext cx="3108960" cy="123444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Fungsi perlindungan sistem penyangga kehidupan, pengawetan keanekaragaman hayati, dan pemanfaatan lestari sumber daya alam hayati.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09" name="Text 16"/>
          <p:cNvSpPr txBox="1"/>
          <p:nvPr/>
        </p:nvSpPr>
        <p:spPr>
          <a:xfrm>
            <a:off x="4526280" y="3886200"/>
            <a:ext cx="3108960" cy="27432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1600" i="0" kern="0" kumimoji="0" lang="en-US" noProof="0" normalizeH="0" spc="20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Jenis kawasan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10" name="Text 17"/>
          <p:cNvSpPr txBox="1"/>
          <p:nvPr/>
        </p:nvSpPr>
        <p:spPr>
          <a:xfrm>
            <a:off x="4526280" y="4160520"/>
            <a:ext cx="3108960" cy="96012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-342900" latinLnBrk="0" lvl="0" marL="342900" marR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Taman Nasional (TN)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 defTabSz="914400" eaLnBrk="1" fontAlgn="auto" hangingPunct="1" indent="-342900" latinLnBrk="0" lvl="0" marL="342900" marR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Taman Hutan Raya (Tahura)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 defTabSz="914400" eaLnBrk="1" fontAlgn="auto" hangingPunct="1" indent="-342900" latinLnBrk="0" lvl="0" marL="342900" marR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Taman Wisata Alam (TWA)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11" name="Shape 19"/>
          <p:cNvSpPr/>
          <p:nvPr/>
        </p:nvSpPr>
        <p:spPr>
          <a:xfrm>
            <a:off x="8046720" y="1600200"/>
            <a:ext cx="3566160" cy="4526280"/>
          </a:xfrm>
          <a:prstGeom prst="roundRect">
            <a:avLst>
              <a:gd name="adj" fmla="val 307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12" name="Shape 20"/>
          <p:cNvSpPr/>
          <p:nvPr/>
        </p:nvSpPr>
        <p:spPr>
          <a:xfrm>
            <a:off x="8275320" y="1828800"/>
            <a:ext cx="1005840" cy="640080"/>
          </a:xfrm>
          <a:prstGeom prst="roundRect">
            <a:avLst>
              <a:gd name="adj" fmla="val 14286"/>
            </a:avLst>
          </a:prstGeom>
          <a:solidFill>
            <a:srgbClr val="1F4D2B"/>
          </a:solidFill>
          <a:ln w="12700">
            <a:solidFill>
              <a:srgbClr val="1F4D2B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13" name="Text 21"/>
          <p:cNvSpPr txBox="1"/>
          <p:nvPr/>
        </p:nvSpPr>
        <p:spPr>
          <a:xfrm>
            <a:off x="8275320" y="1828800"/>
            <a:ext cx="1005840" cy="640080"/>
          </a:xfrm>
          <a:prstGeom prst="rect"/>
          <a:noFill/>
        </p:spPr>
        <p:txBody>
          <a:bodyPr anchor="ctr" bIns="0" lIns="0" rIns="0" rtlCol="0" tIns="0" wrap="square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2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TB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14" name="Text 22"/>
          <p:cNvSpPr txBox="1"/>
          <p:nvPr/>
        </p:nvSpPr>
        <p:spPr>
          <a:xfrm>
            <a:off x="9418320" y="1828800"/>
            <a:ext cx="2011680" cy="64008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Taman Buru</a:t>
            </a:r>
            <a:endParaRPr baseline="0" b="0" cap="none" dirty="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15" name="Text 23"/>
          <p:cNvSpPr txBox="1"/>
          <p:nvPr/>
        </p:nvSpPr>
        <p:spPr>
          <a:xfrm>
            <a:off x="8275320" y="2606040"/>
            <a:ext cx="3108960" cy="123444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Kawasan hutan yang ditetapkan sebagai tempat wisata berburu dengan pengaturan populasi satwa buru.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16" name="Text 24"/>
          <p:cNvSpPr txBox="1"/>
          <p:nvPr/>
        </p:nvSpPr>
        <p:spPr>
          <a:xfrm>
            <a:off x="8275320" y="3886200"/>
            <a:ext cx="3108960" cy="27432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1600" i="0" kern="0" kumimoji="0" lang="en-US" noProof="0" normalizeH="0" spc="20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Jenis kawasan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17" name="Text 25"/>
          <p:cNvSpPr txBox="1"/>
          <p:nvPr/>
        </p:nvSpPr>
        <p:spPr>
          <a:xfrm>
            <a:off x="8275320" y="4160520"/>
            <a:ext cx="3108960" cy="96012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-342900" latinLnBrk="0" lvl="0" marL="342900" marR="0" rtl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Tx/>
              <a:buChar char="•"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Taman Buru (TB)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18" name="Text 27"/>
          <p:cNvSpPr txBox="1"/>
          <p:nvPr/>
        </p:nvSpPr>
        <p:spPr>
          <a:xfrm>
            <a:off x="11091672" y="6400800"/>
            <a:ext cx="548640" cy="274320"/>
          </a:xfrm>
          <a:prstGeom prst="rect"/>
          <a:noFill/>
        </p:spPr>
        <p:txBody>
          <a:bodyPr anchor="ctr" bIns="0" lIns="0" rIns="0" rtlCol="0" tIns="0" wrap="square"/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baseline="0" b="0" cap="none" dirty="0" sz="9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object 19"/>
          <p:cNvSpPr txBox="1"/>
          <p:nvPr/>
        </p:nvSpPr>
        <p:spPr>
          <a:xfrm>
            <a:off x="-17661" y="3683497"/>
            <a:ext cx="3954686" cy="746358"/>
          </a:xfrm>
          <a:prstGeom prst="rect"/>
        </p:spPr>
        <p:txBody>
          <a:bodyPr bIns="0" lIns="0" rIns="0" rtlCol="0" tIns="12700" vert="horz" wrap="square">
            <a:spAutoFit/>
          </a:bodyPr>
          <a:p>
            <a:pPr algn="ctr" marR="55244">
              <a:lnSpc>
                <a:spcPts val="1590"/>
              </a:lnSpc>
              <a:tabLst>
                <a:tab algn="l" pos="285115"/>
              </a:tabLst>
            </a:pPr>
            <a:r>
              <a:rPr dirty="0" sz="1200" spc="-155">
                <a:solidFill>
                  <a:srgbClr val="3B3B3B"/>
                </a:solidFill>
                <a:latin typeface="Arial Narrow"/>
                <a:cs typeface="Arial Narrow"/>
              </a:rPr>
              <a:t>◄	</a:t>
            </a:r>
            <a:r>
              <a:rPr b="1" dirty="0" sz="1200" spc="-5">
                <a:solidFill>
                  <a:srgbClr val="3B3B3B"/>
                </a:solidFill>
                <a:latin typeface="Arial"/>
                <a:cs typeface="Arial"/>
              </a:rPr>
              <a:t>LUAS</a:t>
            </a:r>
            <a:r>
              <a:rPr b="1" dirty="0" sz="1200" spc="-25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b="1" dirty="0" sz="1200">
                <a:solidFill>
                  <a:srgbClr val="3B3B3B"/>
                </a:solidFill>
                <a:latin typeface="Arial"/>
                <a:cs typeface="Arial"/>
              </a:rPr>
              <a:t>KH</a:t>
            </a:r>
            <a:r>
              <a:rPr b="1" dirty="0" sz="1200" spc="-3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b="1" dirty="0" sz="1200" lang="en-US" spc="-15">
                <a:solidFill>
                  <a:srgbClr val="3B3B3B"/>
                </a:solidFill>
                <a:latin typeface="Arial"/>
                <a:cs typeface="Arial"/>
              </a:rPr>
              <a:t>PROVINSI JAWA BARAT </a:t>
            </a:r>
            <a:r>
              <a:rPr dirty="0" sz="1200" spc="-155">
                <a:solidFill>
                  <a:srgbClr val="3B3B3B"/>
                </a:solidFill>
                <a:latin typeface="Arial Narrow"/>
                <a:cs typeface="Arial Narrow"/>
              </a:rPr>
              <a:t>►</a:t>
            </a:r>
            <a:endParaRPr dirty="0" sz="1200" lang="en-ID">
              <a:latin typeface="Arial Narrow"/>
              <a:cs typeface="Arial Narrow"/>
            </a:endParaRPr>
          </a:p>
          <a:p>
            <a:pPr algn="ctr" marL="12700">
              <a:lnSpc>
                <a:spcPts val="2790"/>
              </a:lnSpc>
            </a:pPr>
            <a:r>
              <a:rPr dirty="0" sz="2800" lang="en-ID" spc="-5">
                <a:solidFill>
                  <a:srgbClr val="1D5248"/>
                </a:solidFill>
                <a:latin typeface="Arial Black"/>
                <a:cs typeface="Arial Black"/>
              </a:rPr>
              <a:t> 816.603 </a:t>
            </a:r>
            <a:r>
              <a:rPr dirty="0" sz="2800" lang="en-ID">
                <a:solidFill>
                  <a:srgbClr val="1D5248"/>
                </a:solidFill>
                <a:latin typeface="Arial Black"/>
                <a:cs typeface="Arial Black"/>
              </a:rPr>
              <a:t>Ha</a:t>
            </a:r>
            <a:endParaRPr dirty="0" sz="2000" lang="en-ID">
              <a:latin typeface="Arial Black"/>
              <a:cs typeface="Arial Black"/>
            </a:endParaRPr>
          </a:p>
          <a:p>
            <a:pPr algn="ctr" marR="56515">
              <a:lnSpc>
                <a:spcPct val="100000"/>
              </a:lnSpc>
            </a:pPr>
            <a:r>
              <a:rPr b="1" dirty="0" sz="1050" spc="-5">
                <a:solidFill>
                  <a:srgbClr val="3B3B3B"/>
                </a:solidFill>
                <a:latin typeface="Arial"/>
                <a:cs typeface="Arial"/>
              </a:rPr>
              <a:t>(</a:t>
            </a:r>
            <a:r>
              <a:rPr b="1" dirty="0" sz="1100" lang="en-US" spc="-5">
                <a:solidFill>
                  <a:srgbClr val="3B3B3B"/>
                </a:solidFill>
                <a:latin typeface="Arial"/>
                <a:cs typeface="Arial"/>
              </a:rPr>
              <a:t>23</a:t>
            </a:r>
            <a:r>
              <a:rPr b="1" dirty="0" sz="1100" spc="-5">
                <a:solidFill>
                  <a:srgbClr val="3B3B3B"/>
                </a:solidFill>
                <a:latin typeface="Arial"/>
                <a:cs typeface="Arial"/>
              </a:rPr>
              <a:t>%</a:t>
            </a:r>
            <a:r>
              <a:rPr b="1" dirty="0" sz="1100" spc="-25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b="1" dirty="0" sz="1100" spc="-5" err="1">
                <a:solidFill>
                  <a:srgbClr val="3B3B3B"/>
                </a:solidFill>
                <a:latin typeface="Arial"/>
                <a:cs typeface="Arial"/>
              </a:rPr>
              <a:t>luas</a:t>
            </a:r>
            <a:r>
              <a:rPr b="1" dirty="0" sz="1100" spc="-30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b="1" dirty="0" sz="1100" lang="en-US" spc="-5" err="1">
                <a:solidFill>
                  <a:srgbClr val="3B3B3B"/>
                </a:solidFill>
                <a:latin typeface="Arial"/>
                <a:cs typeface="Arial"/>
              </a:rPr>
              <a:t>daratan</a:t>
            </a:r>
            <a:r>
              <a:rPr b="1" dirty="0" sz="1100" lang="en-US" spc="-5">
                <a:solidFill>
                  <a:srgbClr val="3B3B3B"/>
                </a:solidFill>
                <a:latin typeface="Arial"/>
                <a:cs typeface="Arial"/>
              </a:rPr>
              <a:t> Jawa Barat</a:t>
            </a:r>
            <a:r>
              <a:rPr b="1" dirty="0" sz="1100" spc="-5">
                <a:solidFill>
                  <a:srgbClr val="3B3B3B"/>
                </a:solidFill>
                <a:latin typeface="Arial"/>
                <a:cs typeface="Arial"/>
              </a:rPr>
              <a:t>)</a:t>
            </a:r>
            <a:endParaRPr dirty="0" sz="1100">
              <a:latin typeface="Arial"/>
              <a:cs typeface="Arial"/>
            </a:endParaRPr>
          </a:p>
        </p:txBody>
      </p:sp>
      <p:sp>
        <p:nvSpPr>
          <p:cNvPr id="1048623" name="TextBox 10"/>
          <p:cNvSpPr txBox="1"/>
          <p:nvPr/>
        </p:nvSpPr>
        <p:spPr>
          <a:xfrm>
            <a:off x="560409" y="4606017"/>
            <a:ext cx="2961501" cy="281167"/>
          </a:xfrm>
          <a:prstGeom prst="rect"/>
          <a:noFill/>
        </p:spPr>
        <p:txBody>
          <a:bodyPr wrap="square">
            <a:spAutoFit/>
          </a:bodyPr>
          <a:p>
            <a:pPr algn="ctr" marR="55244">
              <a:lnSpc>
                <a:spcPts val="1590"/>
              </a:lnSpc>
              <a:tabLst>
                <a:tab algn="l" pos="285115"/>
              </a:tabLst>
            </a:pPr>
            <a:r>
              <a:rPr dirty="0" sz="1200" lang="en-ID" spc="-155">
                <a:solidFill>
                  <a:srgbClr val="3B3B3B"/>
                </a:solidFill>
                <a:latin typeface="Arial Narrow"/>
                <a:cs typeface="Arial Narrow"/>
              </a:rPr>
              <a:t>◄    </a:t>
            </a:r>
            <a:r>
              <a:rPr b="1" dirty="0" sz="1200" lang="en-ID" spc="-5">
                <a:solidFill>
                  <a:srgbClr val="3B3B3B"/>
                </a:solidFill>
                <a:latin typeface="Arial"/>
                <a:cs typeface="Arial"/>
              </a:rPr>
              <a:t>LUAS</a:t>
            </a:r>
            <a:r>
              <a:rPr b="1" dirty="0" sz="1200" lang="en-ID" spc="-25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b="1" dirty="0" sz="1200" lang="en-ID">
                <a:solidFill>
                  <a:srgbClr val="3B3B3B"/>
                </a:solidFill>
                <a:latin typeface="Arial"/>
                <a:cs typeface="Arial"/>
              </a:rPr>
              <a:t>PER FUNGSI KH (HA)  </a:t>
            </a:r>
            <a:r>
              <a:rPr dirty="0" sz="1200" lang="en-ID" spc="-155">
                <a:solidFill>
                  <a:srgbClr val="3B3B3B"/>
                </a:solidFill>
                <a:latin typeface="Arial Narrow"/>
                <a:cs typeface="Arial Narrow"/>
              </a:rPr>
              <a:t>►</a:t>
            </a:r>
            <a:endParaRPr dirty="0" sz="1200" lang="en-ID">
              <a:latin typeface="Arial Narrow"/>
              <a:cs typeface="Arial Narrow"/>
            </a:endParaRPr>
          </a:p>
        </p:txBody>
      </p:sp>
      <p:pic>
        <p:nvPicPr>
          <p:cNvPr id="2097154" name="Picture 14" descr="The diagram displays a bar graph with three categories: KSA, HL, and KPA, all having an equal value.  AI-generated content may be incorrect.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34134" y="5225980"/>
            <a:ext cx="2895851" cy="1286367"/>
          </a:xfrm>
          <a:prstGeom prst="rect"/>
        </p:spPr>
      </p:pic>
      <p:sp>
        <p:nvSpPr>
          <p:cNvPr id="1048624" name="TextBox 18"/>
          <p:cNvSpPr txBox="1"/>
          <p:nvPr/>
        </p:nvSpPr>
        <p:spPr>
          <a:xfrm>
            <a:off x="307799" y="4912020"/>
            <a:ext cx="1337244" cy="624839"/>
          </a:xfrm>
          <a:prstGeom prst="rect"/>
          <a:noFill/>
        </p:spPr>
        <p:txBody>
          <a:bodyPr wrap="square">
            <a:spAutoFit/>
          </a:bodyPr>
          <a:p>
            <a:pPr algn="ctr"/>
            <a:r>
              <a:rPr b="1" dirty="0" lang="en-ID"/>
              <a:t> 132.180 Ha</a:t>
            </a:r>
          </a:p>
        </p:txBody>
      </p:sp>
      <p:sp>
        <p:nvSpPr>
          <p:cNvPr id="1048625" name="TextBox 19"/>
          <p:cNvSpPr txBox="1"/>
          <p:nvPr/>
        </p:nvSpPr>
        <p:spPr>
          <a:xfrm>
            <a:off x="1461508" y="4935563"/>
            <a:ext cx="996349" cy="447040"/>
          </a:xfrm>
          <a:prstGeom prst="rect"/>
          <a:noFill/>
        </p:spPr>
        <p:txBody>
          <a:bodyPr wrap="square">
            <a:spAutoFit/>
          </a:bodyPr>
          <a:p>
            <a:pPr algn="ctr"/>
            <a:r>
              <a:rPr b="1" dirty="0" sz="1200" lang="en-ID"/>
              <a:t> 291.306 Ha</a:t>
            </a:r>
          </a:p>
        </p:txBody>
      </p:sp>
      <p:sp>
        <p:nvSpPr>
          <p:cNvPr id="1048626" name="TextBox 20"/>
          <p:cNvSpPr txBox="1"/>
          <p:nvPr/>
        </p:nvSpPr>
        <p:spPr>
          <a:xfrm>
            <a:off x="2362938" y="4935563"/>
            <a:ext cx="996349" cy="447040"/>
          </a:xfrm>
          <a:prstGeom prst="rect"/>
          <a:noFill/>
        </p:spPr>
        <p:txBody>
          <a:bodyPr wrap="square">
            <a:spAutoFit/>
          </a:bodyPr>
          <a:p>
            <a:pPr algn="ctr"/>
            <a:r>
              <a:rPr b="1" dirty="0" sz="1200" lang="en-ID"/>
              <a:t> 393.117 Ha</a:t>
            </a:r>
          </a:p>
        </p:txBody>
      </p:sp>
      <p:sp>
        <p:nvSpPr>
          <p:cNvPr id="1048627" name="Shape 3"/>
          <p:cNvSpPr/>
          <p:nvPr/>
        </p:nvSpPr>
        <p:spPr>
          <a:xfrm>
            <a:off x="3893647" y="4673922"/>
            <a:ext cx="2651760" cy="1828800"/>
          </a:xfrm>
          <a:prstGeom prst="roundRect">
            <a:avLst>
              <a:gd name="adj" fmla="val 6000"/>
            </a:avLst>
          </a:prstGeom>
          <a:solidFill>
            <a:srgbClr val="1F4D2B"/>
          </a:solidFill>
          <a:ln w="12700">
            <a:solidFill>
              <a:srgbClr val="1F4D2B"/>
            </a:solidFill>
            <a:prstDash val="solid"/>
          </a:ln>
        </p:spPr>
        <p:txBody>
          <a:bodyPr/>
          <a:p>
            <a:endParaRPr sz="2400" lang="en-ID"/>
          </a:p>
        </p:txBody>
      </p:sp>
      <p:sp>
        <p:nvSpPr>
          <p:cNvPr id="1048628" name="Text 4"/>
          <p:cNvSpPr txBox="1"/>
          <p:nvPr/>
        </p:nvSpPr>
        <p:spPr>
          <a:xfrm>
            <a:off x="4076527" y="4765362"/>
            <a:ext cx="2286000" cy="8229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4000" lang="en-US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±46</a:t>
            </a:r>
            <a:endParaRPr dirty="0" sz="4000" lang="en-US"/>
          </a:p>
        </p:txBody>
      </p:sp>
      <p:sp>
        <p:nvSpPr>
          <p:cNvPr id="1048629" name="Text 5"/>
          <p:cNvSpPr txBox="1"/>
          <p:nvPr/>
        </p:nvSpPr>
        <p:spPr>
          <a:xfrm>
            <a:off x="4076527" y="5588322"/>
            <a:ext cx="2286000" cy="3657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600" lang="en-US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CA, SM, TWA, dan TB</a:t>
            </a:r>
            <a:endParaRPr dirty="0" sz="1600" lang="en-US"/>
          </a:p>
        </p:txBody>
      </p:sp>
      <p:sp>
        <p:nvSpPr>
          <p:cNvPr id="1048630" name="Text 6"/>
          <p:cNvSpPr txBox="1"/>
          <p:nvPr/>
        </p:nvSpPr>
        <p:spPr>
          <a:xfrm>
            <a:off x="4076527" y="5908362"/>
            <a:ext cx="2286000" cy="45720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dirty="0" sz="1400" lang="en-US">
                <a:solidFill>
                  <a:srgbClr val="C9D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dikelola BBKSDA Jawa Barat</a:t>
            </a:r>
            <a:endParaRPr dirty="0" sz="1400" lang="en-US"/>
          </a:p>
        </p:txBody>
      </p:sp>
      <p:sp>
        <p:nvSpPr>
          <p:cNvPr id="1048631" name="Shape 11"/>
          <p:cNvSpPr/>
          <p:nvPr/>
        </p:nvSpPr>
        <p:spPr>
          <a:xfrm>
            <a:off x="6917144" y="4708227"/>
            <a:ext cx="2651760" cy="1828800"/>
          </a:xfrm>
          <a:prstGeom prst="roundRect">
            <a:avLst>
              <a:gd name="adj" fmla="val 6000"/>
            </a:avLst>
          </a:prstGeom>
          <a:solidFill>
            <a:srgbClr val="1F4D2B"/>
          </a:solidFill>
          <a:ln w="12700">
            <a:solidFill>
              <a:srgbClr val="1F4D2B"/>
            </a:solidFill>
            <a:prstDash val="solid"/>
          </a:ln>
        </p:spPr>
        <p:txBody>
          <a:bodyPr/>
          <a:p>
            <a:endParaRPr sz="2400" lang="en-ID"/>
          </a:p>
        </p:txBody>
      </p:sp>
      <p:sp>
        <p:nvSpPr>
          <p:cNvPr id="1048632" name="Text 12"/>
          <p:cNvSpPr txBox="1"/>
          <p:nvPr/>
        </p:nvSpPr>
        <p:spPr>
          <a:xfrm>
            <a:off x="7100024" y="4799667"/>
            <a:ext cx="2286000" cy="8229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4000" lang="en-US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dirty="0" sz="4000" lang="en-US"/>
          </a:p>
        </p:txBody>
      </p:sp>
      <p:sp>
        <p:nvSpPr>
          <p:cNvPr id="1048633" name="Text 13"/>
          <p:cNvSpPr txBox="1"/>
          <p:nvPr/>
        </p:nvSpPr>
        <p:spPr>
          <a:xfrm>
            <a:off x="7100024" y="5622627"/>
            <a:ext cx="2286000" cy="365760"/>
          </a:xfrm>
          <a:prstGeom prst="rect"/>
          <a:noFill/>
        </p:spPr>
        <p:txBody>
          <a:bodyPr anchor="ctr" bIns="0" lIns="0" rIns="0" rtlCol="0" tIns="0" wrap="square"/>
          <a:p>
            <a:pPr indent="0" marL="0">
              <a:buNone/>
            </a:pPr>
            <a:r>
              <a:rPr b="1" dirty="0" sz="1600" lang="en-US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Taman Nasional</a:t>
            </a:r>
            <a:endParaRPr dirty="0" sz="1600" lang="en-US"/>
          </a:p>
        </p:txBody>
      </p:sp>
      <p:sp>
        <p:nvSpPr>
          <p:cNvPr id="1048634" name="Text 14"/>
          <p:cNvSpPr txBox="1"/>
          <p:nvPr/>
        </p:nvSpPr>
        <p:spPr>
          <a:xfrm>
            <a:off x="7100024" y="5942667"/>
            <a:ext cx="2286000" cy="457200"/>
          </a:xfrm>
          <a:prstGeom prst="rect"/>
          <a:noFill/>
        </p:spPr>
        <p:txBody>
          <a:bodyPr anchor="ctr" bIns="0" lIns="0" rIns="0" rtlCol="0" tIns="0" wrap="square"/>
          <a:p>
            <a:r>
              <a:rPr dirty="0" sz="1600" lang="en-US">
                <a:solidFill>
                  <a:srgbClr val="C9DD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TNGGP, TNGC, TNGHS*</a:t>
            </a:r>
            <a:endParaRPr dirty="0" sz="1600"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D2B"/>
        </a:solidFill>
        <a:effectLst/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Shape 0"/>
          <p:cNvSpPr/>
          <p:nvPr/>
        </p:nvSpPr>
        <p:spPr>
          <a:xfrm>
            <a:off x="822960" y="2331720"/>
            <a:ext cx="1371600" cy="1371600"/>
          </a:xfrm>
          <a:prstGeom prst="ellipse"/>
          <a:solidFill>
            <a:srgbClr val="5E8C3A"/>
          </a:solidFill>
          <a:ln w="12700">
            <a:solidFill>
              <a:srgbClr val="5E8C3A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55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143000" y="2651760"/>
            <a:ext cx="731520" cy="731520"/>
          </a:xfrm>
          <a:prstGeom prst="rect"/>
        </p:spPr>
      </p:pic>
      <p:sp>
        <p:nvSpPr>
          <p:cNvPr id="1048636" name="Text 1"/>
          <p:cNvSpPr txBox="1"/>
          <p:nvPr/>
        </p:nvSpPr>
        <p:spPr>
          <a:xfrm>
            <a:off x="2651760" y="2011680"/>
            <a:ext cx="2743200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0" kumimoji="0" lang="en-US" noProof="0" normalizeH="0" spc="400" strike="noStrike" u="none">
                <a:ln>
                  <a:noFill/>
                </a:ln>
                <a:solidFill>
                  <a:srgbClr val="A8C98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BAGIAN 02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37" name="Text 2"/>
          <p:cNvSpPr txBox="1"/>
          <p:nvPr/>
        </p:nvSpPr>
        <p:spPr>
          <a:xfrm>
            <a:off x="2651760" y="2514600"/>
            <a:ext cx="8686800" cy="128016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Regulasi Pengelolaan Hutan Konservasi</a:t>
            </a:r>
            <a:endParaRPr baseline="0" b="0" cap="none" dirty="0" sz="3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dan Tugas serta Fungsi Ditjen KSDAE</a:t>
            </a:r>
            <a:endParaRPr baseline="0" b="0" cap="none" dirty="0" sz="3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ext 0"/>
          <p:cNvSpPr txBox="1"/>
          <p:nvPr/>
        </p:nvSpPr>
        <p:spPr>
          <a:xfrm>
            <a:off x="548640" y="365760"/>
            <a:ext cx="11091672" cy="68580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Kerangka Regulasi Pengelolaan Hutan Konservasi</a:t>
            </a:r>
            <a:endParaRPr baseline="0" b="0" cap="none" dirty="0" sz="3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42" name="Text 1"/>
          <p:cNvSpPr txBox="1"/>
          <p:nvPr/>
        </p:nvSpPr>
        <p:spPr>
          <a:xfrm>
            <a:off x="548640" y="1024128"/>
            <a:ext cx="11091672" cy="36576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1" kern="1200" kumimoji="0" lang="en-US" noProof="0" normalizeH="0" spc="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Hierarki peraturan perundang-undangan yang menjadi dasar pengelolaan KSA, KPA, dan TB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43" name="Shape 3"/>
          <p:cNvSpPr/>
          <p:nvPr/>
        </p:nvSpPr>
        <p:spPr>
          <a:xfrm>
            <a:off x="548640" y="1600200"/>
            <a:ext cx="2377440" cy="1371600"/>
          </a:xfrm>
          <a:prstGeom prst="roundRect">
            <a:avLst>
              <a:gd name="adj" fmla="val 8000"/>
            </a:avLst>
          </a:prstGeom>
          <a:solidFill>
            <a:srgbClr val="1F4D2B"/>
          </a:solidFill>
          <a:ln w="12700">
            <a:solidFill>
              <a:srgbClr val="1F4D2B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44" name="Text 4"/>
          <p:cNvSpPr txBox="1"/>
          <p:nvPr/>
        </p:nvSpPr>
        <p:spPr>
          <a:xfrm>
            <a:off x="685800" y="1600200"/>
            <a:ext cx="2103120" cy="137160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Undang-Undang</a:t>
            </a:r>
            <a:endParaRPr baseline="0" b="0" cap="none" dirty="0" sz="2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45" name="Shape 5"/>
          <p:cNvSpPr/>
          <p:nvPr/>
        </p:nvSpPr>
        <p:spPr>
          <a:xfrm>
            <a:off x="3108960" y="1600200"/>
            <a:ext cx="8531352" cy="1371600"/>
          </a:xfrm>
          <a:prstGeom prst="roundRect">
            <a:avLst>
              <a:gd name="adj" fmla="val 8000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46" name="Text 6"/>
          <p:cNvSpPr txBox="1"/>
          <p:nvPr/>
        </p:nvSpPr>
        <p:spPr>
          <a:xfrm>
            <a:off x="3291840" y="1709928"/>
            <a:ext cx="8229600" cy="118872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-342900" latinLnBrk="0" lvl="0" marL="342900" marR="0" rt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UU No. 5/1990 jo. UU No. 32/2024 tentang Konservasi Sumber Daya Alam Hayati dan Ekosistemnya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14400" eaLnBrk="1" fontAlgn="auto" hangingPunct="1" indent="-342900" latinLnBrk="0" lvl="0" marL="342900" marR="0" rt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UU No. 41/1999 jo. UU No. 19/2004 tentang Kehutanan (RUU Perubahan Keempat dalam proses)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14400" eaLnBrk="1" fontAlgn="auto" hangingPunct="1" indent="-342900" latinLnBrk="0" lvl="0" marL="342900" marR="0" rt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UU No. 6/2023 tentang Penetapan Perppu Cipta Kerja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menjadi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UU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7" name="Shape 7"/>
          <p:cNvSpPr/>
          <p:nvPr/>
        </p:nvSpPr>
        <p:spPr>
          <a:xfrm>
            <a:off x="548640" y="3154680"/>
            <a:ext cx="2377440" cy="1371600"/>
          </a:xfrm>
          <a:prstGeom prst="roundRect">
            <a:avLst>
              <a:gd name="adj" fmla="val 8000"/>
            </a:avLst>
          </a:prstGeom>
          <a:solidFill>
            <a:srgbClr val="5E8C3A"/>
          </a:solidFill>
          <a:ln w="12700">
            <a:solidFill>
              <a:srgbClr val="5E8C3A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48" name="Text 8"/>
          <p:cNvSpPr txBox="1"/>
          <p:nvPr/>
        </p:nvSpPr>
        <p:spPr>
          <a:xfrm>
            <a:off x="685800" y="3154680"/>
            <a:ext cx="2103120" cy="137160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Peraturan Pemerintah</a:t>
            </a:r>
            <a:endParaRPr baseline="0" b="0" cap="none" dirty="0" sz="2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49" name="Shape 9"/>
          <p:cNvSpPr/>
          <p:nvPr/>
        </p:nvSpPr>
        <p:spPr>
          <a:xfrm>
            <a:off x="3108960" y="3154680"/>
            <a:ext cx="8531352" cy="1371600"/>
          </a:xfrm>
          <a:prstGeom prst="roundRect">
            <a:avLst>
              <a:gd name="adj" fmla="val 8000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50" name="Text 10"/>
          <p:cNvSpPr txBox="1"/>
          <p:nvPr/>
        </p:nvSpPr>
        <p:spPr>
          <a:xfrm>
            <a:off x="3291840" y="3264408"/>
            <a:ext cx="8229600" cy="118872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-342900" latinLnBrk="0" lvl="0" marL="342900" marR="0" rt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PP No. 28/2011 jo. PP No. 108/2015 tentang Pengelolaan KSA dan KPA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14400" eaLnBrk="1" fontAlgn="auto" hangingPunct="1" indent="-342900" latinLnBrk="0" lvl="0" marL="342900" marR="0" rt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PP No. 23/2021 tentang Penyelenggaraan Kehutanan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14400" eaLnBrk="1" fontAlgn="auto" hangingPunct="1" indent="-342900" latinLnBrk="0" lvl="0" marL="342900" marR="0" rt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PP No. 24/2021 jo. PP No. 45/2025 tentang Tata Cara Pengenaan Sanksi Administratif dan PNBP dari Denda Administratif di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Bidang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Kehutanan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51" name="Shape 11"/>
          <p:cNvSpPr/>
          <p:nvPr/>
        </p:nvSpPr>
        <p:spPr>
          <a:xfrm>
            <a:off x="548640" y="4709160"/>
            <a:ext cx="2377440" cy="1371600"/>
          </a:xfrm>
          <a:prstGeom prst="roundRect">
            <a:avLst>
              <a:gd name="adj" fmla="val 8000"/>
            </a:avLst>
          </a:prstGeom>
          <a:solidFill>
            <a:srgbClr val="C8791B"/>
          </a:solidFill>
          <a:ln w="12700">
            <a:solidFill>
              <a:srgbClr val="C8791B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52" name="Text 12"/>
          <p:cNvSpPr txBox="1"/>
          <p:nvPr/>
        </p:nvSpPr>
        <p:spPr>
          <a:xfrm>
            <a:off x="685800" y="4709160"/>
            <a:ext cx="2103120" cy="137160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Peraturan Menteri &amp; Turunan</a:t>
            </a:r>
            <a:endParaRPr baseline="0" b="0" cap="none" dirty="0" sz="2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53" name="Shape 13"/>
          <p:cNvSpPr/>
          <p:nvPr/>
        </p:nvSpPr>
        <p:spPr>
          <a:xfrm>
            <a:off x="3108960" y="4709160"/>
            <a:ext cx="8531352" cy="1371600"/>
          </a:xfrm>
          <a:prstGeom prst="roundRect">
            <a:avLst>
              <a:gd name="adj" fmla="val 8000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54" name="Text 14"/>
          <p:cNvSpPr txBox="1"/>
          <p:nvPr/>
        </p:nvSpPr>
        <p:spPr>
          <a:xfrm>
            <a:off x="3276600" y="4892040"/>
            <a:ext cx="8229600" cy="1188720"/>
          </a:xfrm>
          <a:prstGeom prst="rect"/>
          <a:noFill/>
        </p:spPr>
        <p:txBody>
          <a:bodyPr anchor="ctr" bIns="0" lIns="0" rIns="0" rtlCol="0" tIns="0" wrap="square"/>
          <a:lstStyle>
            <a:defPPr>
              <a:defRPr lang="en-US"/>
            </a:defPPr>
            <a:lvl1pPr defTabSz="914400" fontAlgn="auto" indent="-342900" lvl="0" marL="342900" marR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Pct val="100000"/>
              <a:buFontTx/>
              <a:buChar char="•"/>
              <a:defRPr baseline="0" b="0" cap="none" sz="1400" i="0" kumimoji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defRPr>
            </a:lvl1pPr>
          </a:lstStyle>
          <a:p>
            <a:r>
              <a:rPr dirty="0" lang="en-ID" err="1"/>
              <a:t>PermenLHK</a:t>
            </a:r>
            <a:r>
              <a:rPr dirty="0" lang="en-ID"/>
              <a:t> No. 76/2015 </a:t>
            </a:r>
            <a:r>
              <a:rPr dirty="0" lang="en-ID" err="1"/>
              <a:t>tentang</a:t>
            </a:r>
            <a:r>
              <a:rPr dirty="0" lang="en-ID"/>
              <a:t> </a:t>
            </a:r>
            <a:r>
              <a:rPr dirty="0" lang="en-ID" err="1"/>
              <a:t>Kriteria</a:t>
            </a:r>
            <a:r>
              <a:rPr dirty="0" lang="en-ID"/>
              <a:t> Zona dan Blok</a:t>
            </a:r>
          </a:p>
          <a:p>
            <a:r>
              <a:rPr dirty="0" lang="en-ID" err="1"/>
              <a:t>Permenhut</a:t>
            </a:r>
            <a:r>
              <a:rPr dirty="0" lang="en-ID"/>
              <a:t> No. 85/2014 jo. </a:t>
            </a:r>
            <a:r>
              <a:rPr dirty="0" lang="en-ID" err="1"/>
              <a:t>PermenLHK</a:t>
            </a:r>
            <a:r>
              <a:rPr dirty="0" lang="en-ID"/>
              <a:t> No. 44/2017 </a:t>
            </a:r>
            <a:r>
              <a:rPr dirty="0" lang="en-ID" err="1"/>
              <a:t>tentang</a:t>
            </a:r>
            <a:r>
              <a:rPr dirty="0" lang="en-ID"/>
              <a:t> </a:t>
            </a:r>
            <a:r>
              <a:rPr dirty="0" lang="en-ID" err="1"/>
              <a:t>Kerja</a:t>
            </a:r>
            <a:r>
              <a:rPr dirty="0" lang="en-ID"/>
              <a:t> Sama</a:t>
            </a:r>
          </a:p>
          <a:p>
            <a:r>
              <a:rPr dirty="0" lang="en-ID" err="1"/>
              <a:t>PermenLHK</a:t>
            </a:r>
            <a:r>
              <a:rPr dirty="0" lang="en-ID"/>
              <a:t> No. 43/2017 </a:t>
            </a:r>
            <a:r>
              <a:rPr dirty="0" lang="en-ID" err="1"/>
              <a:t>tentang</a:t>
            </a:r>
            <a:r>
              <a:rPr dirty="0" lang="en-ID"/>
              <a:t> </a:t>
            </a:r>
            <a:r>
              <a:rPr dirty="0" lang="en-ID" err="1"/>
              <a:t>Pemberdayaan</a:t>
            </a:r>
            <a:r>
              <a:rPr dirty="0" lang="en-ID"/>
              <a:t> Masyarakat </a:t>
            </a:r>
            <a:r>
              <a:rPr dirty="0" lang="en-ID" err="1"/>
              <a:t>Sekitar</a:t>
            </a:r>
            <a:r>
              <a:rPr dirty="0" lang="en-ID"/>
              <a:t> KSA/KPA</a:t>
            </a:r>
          </a:p>
          <a:p>
            <a:r>
              <a:rPr dirty="0" lang="en-ID" err="1"/>
              <a:t>PermenLHK</a:t>
            </a:r>
            <a:r>
              <a:rPr dirty="0" lang="en-ID"/>
              <a:t> No. 14/2023 </a:t>
            </a:r>
            <a:r>
              <a:rPr dirty="0" lang="en-ID" err="1"/>
              <a:t>tentang</a:t>
            </a:r>
            <a:r>
              <a:rPr dirty="0" lang="en-ID"/>
              <a:t> </a:t>
            </a:r>
            <a:r>
              <a:rPr dirty="0" lang="en-ID" err="1"/>
              <a:t>Penyelesaian</a:t>
            </a:r>
            <a:r>
              <a:rPr dirty="0" lang="en-ID"/>
              <a:t> Kegiatan Terbangun di KSA, KPA, dan TB</a:t>
            </a:r>
          </a:p>
          <a:p>
            <a:r>
              <a:rPr dirty="0" lang="en-ID" err="1"/>
              <a:t>Permenhut</a:t>
            </a:r>
            <a:r>
              <a:rPr dirty="0" lang="en-ID"/>
              <a:t> No. 27/2025 jo. </a:t>
            </a:r>
            <a:r>
              <a:rPr dirty="0" lang="en-ID" err="1"/>
              <a:t>Permenhut</a:t>
            </a:r>
            <a:r>
              <a:rPr dirty="0" lang="en-ID"/>
              <a:t> No. 7/2026 </a:t>
            </a:r>
            <a:r>
              <a:rPr dirty="0" lang="en-ID" err="1"/>
              <a:t>tentang</a:t>
            </a:r>
            <a:r>
              <a:rPr dirty="0" lang="en-ID"/>
              <a:t> </a:t>
            </a:r>
            <a:r>
              <a:rPr dirty="0" lang="en-ID" err="1"/>
              <a:t>Pemanfaatan</a:t>
            </a:r>
            <a:r>
              <a:rPr dirty="0" lang="en-ID"/>
              <a:t> </a:t>
            </a:r>
            <a:r>
              <a:rPr dirty="0" lang="en-ID" err="1"/>
              <a:t>Jasling</a:t>
            </a:r>
            <a:r>
              <a:rPr dirty="0" lang="en-ID"/>
              <a:t> KSA, KPA, dan TB</a:t>
            </a:r>
          </a:p>
          <a:p>
            <a:endParaRPr dirty="0" lang="en-US"/>
          </a:p>
        </p:txBody>
      </p:sp>
      <p:sp>
        <p:nvSpPr>
          <p:cNvPr id="1048655" name="Text 15"/>
          <p:cNvSpPr txBox="1"/>
          <p:nvPr/>
        </p:nvSpPr>
        <p:spPr>
          <a:xfrm>
            <a:off x="11091672" y="6400800"/>
            <a:ext cx="548640" cy="274320"/>
          </a:xfrm>
          <a:prstGeom prst="rect"/>
          <a:noFill/>
        </p:spPr>
        <p:txBody>
          <a:bodyPr anchor="ctr" bIns="0" lIns="0" rIns="0" rtlCol="0" tIns="0" wrap="square"/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baseline="0" b="0" cap="none" dirty="0" sz="9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ext 0"/>
          <p:cNvSpPr txBox="1"/>
          <p:nvPr/>
        </p:nvSpPr>
        <p:spPr>
          <a:xfrm>
            <a:off x="548640" y="365760"/>
            <a:ext cx="11091672" cy="68580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Tugas dan Fungsi Direktorat Jenderal KSDAE</a:t>
            </a:r>
            <a:endParaRPr baseline="0" b="0" cap="none" dirty="0" sz="3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60" name="Text 1"/>
          <p:cNvSpPr txBox="1"/>
          <p:nvPr/>
        </p:nvSpPr>
        <p:spPr>
          <a:xfrm>
            <a:off x="548640" y="1024128"/>
            <a:ext cx="11091672" cy="36576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1" kern="1200" kumimoji="0" lang="en-US" noProof="0" normalizeH="0" spc="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Penyelenggara konservasi sumber daya alam hayati dan ekosistemnya secara nasional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61" name="Shape 3"/>
          <p:cNvSpPr/>
          <p:nvPr/>
        </p:nvSpPr>
        <p:spPr>
          <a:xfrm>
            <a:off x="548640" y="15544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1F4D2B"/>
          </a:solidFill>
          <a:ln w="12700">
            <a:solidFill>
              <a:srgbClr val="1F4D2B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62" name="Text 4"/>
          <p:cNvSpPr txBox="1"/>
          <p:nvPr/>
        </p:nvSpPr>
        <p:spPr>
          <a:xfrm>
            <a:off x="777240" y="1600200"/>
            <a:ext cx="10607040" cy="82296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C9DDB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Tugas: 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menyelenggarakan perumusan dan pelaksanaan kebijakan di bidang konservasi sumber daya alam hayati dan ekosistemnya, termasuk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pengelolaan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CA, SM, TN, Tahura, TWA, dan TB</a:t>
            </a:r>
            <a:r>
              <a:rPr dirty="0" sz="1400" lang="en-US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63" name="Shape 5"/>
          <p:cNvSpPr/>
          <p:nvPr/>
        </p:nvSpPr>
        <p:spPr>
          <a:xfrm>
            <a:off x="548640" y="2697480"/>
            <a:ext cx="3593592" cy="1645920"/>
          </a:xfrm>
          <a:prstGeom prst="roundRect">
            <a:avLst>
              <a:gd name="adj" fmla="val 666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64" name="Shape 6"/>
          <p:cNvSpPr/>
          <p:nvPr/>
        </p:nvSpPr>
        <p:spPr>
          <a:xfrm>
            <a:off x="731520" y="288036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56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54964" y="3003804"/>
            <a:ext cx="256032" cy="256032"/>
          </a:xfrm>
          <a:prstGeom prst="rect"/>
        </p:spPr>
      </p:pic>
      <p:sp>
        <p:nvSpPr>
          <p:cNvPr id="1048665" name="Text 7"/>
          <p:cNvSpPr txBox="1"/>
          <p:nvPr/>
        </p:nvSpPr>
        <p:spPr>
          <a:xfrm>
            <a:off x="1371600" y="286207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Perencanaan &amp; Penataan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66" name="Text 8"/>
          <p:cNvSpPr txBox="1"/>
          <p:nvPr/>
        </p:nvSpPr>
        <p:spPr>
          <a:xfrm>
            <a:off x="731520" y="3520440"/>
            <a:ext cx="3227832" cy="6858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2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Inventarisasi potensi, penataan kawasan (zonasi/blok), penetapan kawasan, dan penyusunan rencana pengelolaan jangka panjang dan pendek.</a:t>
            </a:r>
            <a:endParaRPr baseline="0" b="0" cap="none" dirty="0" sz="1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67" name="Shape 9"/>
          <p:cNvSpPr/>
          <p:nvPr/>
        </p:nvSpPr>
        <p:spPr>
          <a:xfrm>
            <a:off x="4297680" y="2697480"/>
            <a:ext cx="3593592" cy="1645920"/>
          </a:xfrm>
          <a:prstGeom prst="roundRect">
            <a:avLst>
              <a:gd name="adj" fmla="val 666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68" name="Shape 10"/>
          <p:cNvSpPr/>
          <p:nvPr/>
        </p:nvSpPr>
        <p:spPr>
          <a:xfrm>
            <a:off x="4480560" y="288036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57" name="Image 1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604004" y="3003804"/>
            <a:ext cx="256032" cy="256032"/>
          </a:xfrm>
          <a:prstGeom prst="rect"/>
        </p:spPr>
      </p:pic>
      <p:sp>
        <p:nvSpPr>
          <p:cNvPr id="1048669" name="Text 11"/>
          <p:cNvSpPr txBox="1"/>
          <p:nvPr/>
        </p:nvSpPr>
        <p:spPr>
          <a:xfrm>
            <a:off x="5120640" y="286207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Perlindungan &amp; Pengamanan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70" name="Text 12"/>
          <p:cNvSpPr txBox="1"/>
          <p:nvPr/>
        </p:nvSpPr>
        <p:spPr>
          <a:xfrm>
            <a:off x="4480560" y="3520440"/>
            <a:ext cx="3227832" cy="6858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2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Pengendalian gangguan kawasan, pencegahan dan penanggulangan karhutla, serta pemeliharaan batas kawasan konservasi.</a:t>
            </a:r>
            <a:endParaRPr baseline="0" b="0" cap="none" dirty="0" sz="1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71" name="Shape 13"/>
          <p:cNvSpPr/>
          <p:nvPr/>
        </p:nvSpPr>
        <p:spPr>
          <a:xfrm>
            <a:off x="8046720" y="2697480"/>
            <a:ext cx="3593592" cy="1645920"/>
          </a:xfrm>
          <a:prstGeom prst="roundRect">
            <a:avLst>
              <a:gd name="adj" fmla="val 666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72" name="Shape 14"/>
          <p:cNvSpPr/>
          <p:nvPr/>
        </p:nvSpPr>
        <p:spPr>
          <a:xfrm>
            <a:off x="8229600" y="288036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58" name="Image 2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8353044" y="3003804"/>
            <a:ext cx="256032" cy="256032"/>
          </a:xfrm>
          <a:prstGeom prst="rect"/>
        </p:spPr>
      </p:pic>
      <p:sp>
        <p:nvSpPr>
          <p:cNvPr id="1048673" name="Text 15"/>
          <p:cNvSpPr txBox="1"/>
          <p:nvPr/>
        </p:nvSpPr>
        <p:spPr>
          <a:xfrm>
            <a:off x="8869680" y="286207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Pengawetan Keanekaragaman Hayati</a:t>
            </a:r>
            <a:endParaRPr baseline="0" b="0" cap="none" dirty="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74" name="Text 16"/>
          <p:cNvSpPr txBox="1"/>
          <p:nvPr/>
        </p:nvSpPr>
        <p:spPr>
          <a:xfrm>
            <a:off x="8229600" y="3520440"/>
            <a:ext cx="3227832" cy="6858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Pengelolaan spesies, habitat, sumber daya genetik, dan pengendalian jenis invasif serta zoonosis.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75" name="Shape 17"/>
          <p:cNvSpPr/>
          <p:nvPr/>
        </p:nvSpPr>
        <p:spPr>
          <a:xfrm>
            <a:off x="548640" y="4480560"/>
            <a:ext cx="3593592" cy="1645920"/>
          </a:xfrm>
          <a:prstGeom prst="roundRect">
            <a:avLst>
              <a:gd name="adj" fmla="val 666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76" name="Shape 18"/>
          <p:cNvSpPr/>
          <p:nvPr/>
        </p:nvSpPr>
        <p:spPr>
          <a:xfrm>
            <a:off x="731520" y="466344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59" name="Image 3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54964" y="4786884"/>
            <a:ext cx="256032" cy="256032"/>
          </a:xfrm>
          <a:prstGeom prst="rect"/>
        </p:spPr>
      </p:pic>
      <p:sp>
        <p:nvSpPr>
          <p:cNvPr id="1048677" name="Text 19"/>
          <p:cNvSpPr txBox="1"/>
          <p:nvPr/>
        </p:nvSpPr>
        <p:spPr>
          <a:xfrm>
            <a:off x="1371600" y="464515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&amp; Kemitraan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78" name="Text 20"/>
          <p:cNvSpPr txBox="1"/>
          <p:nvPr/>
        </p:nvSpPr>
        <p:spPr>
          <a:xfrm>
            <a:off x="731520" y="5303520"/>
            <a:ext cx="3227832" cy="6858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2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jasa lingkungan dan wisata alam secara lestari, kemitraan konservasi, dan pemberdayaan masyarakat sekitar kawasan.</a:t>
            </a:r>
            <a:endParaRPr baseline="0" b="0" cap="none" dirty="0" sz="1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79" name="Shape 21"/>
          <p:cNvSpPr/>
          <p:nvPr/>
        </p:nvSpPr>
        <p:spPr>
          <a:xfrm>
            <a:off x="4297680" y="4480560"/>
            <a:ext cx="3593592" cy="1645920"/>
          </a:xfrm>
          <a:prstGeom prst="roundRect">
            <a:avLst>
              <a:gd name="adj" fmla="val 666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80" name="Shape 22"/>
          <p:cNvSpPr/>
          <p:nvPr/>
        </p:nvSpPr>
        <p:spPr>
          <a:xfrm>
            <a:off x="4480560" y="466344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60" name="Image 4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4604004" y="4786884"/>
            <a:ext cx="256032" cy="256032"/>
          </a:xfrm>
          <a:prstGeom prst="rect"/>
        </p:spPr>
      </p:pic>
      <p:sp>
        <p:nvSpPr>
          <p:cNvPr id="1048681" name="Text 23"/>
          <p:cNvSpPr txBox="1"/>
          <p:nvPr/>
        </p:nvSpPr>
        <p:spPr>
          <a:xfrm>
            <a:off x="5120640" y="464515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Pengendalian &amp; Evaluasi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82" name="Text 24"/>
          <p:cNvSpPr txBox="1"/>
          <p:nvPr/>
        </p:nvSpPr>
        <p:spPr>
          <a:xfrm>
            <a:off x="4480560" y="5303520"/>
            <a:ext cx="3227832" cy="6858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2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Pengendalian pengelolaan kawasan, evaluasi kesesuaian fungsi, efektivitas pengelolaan (METT), dan pembinaan UPT (BBKSDA/BKSDA/Balai TN).</a:t>
            </a:r>
            <a:endParaRPr baseline="0" b="0" cap="none" dirty="0" sz="1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83" name="Shape 25"/>
          <p:cNvSpPr/>
          <p:nvPr/>
        </p:nvSpPr>
        <p:spPr>
          <a:xfrm>
            <a:off x="8046720" y="4480560"/>
            <a:ext cx="3593592" cy="1645920"/>
          </a:xfrm>
          <a:prstGeom prst="roundRect">
            <a:avLst>
              <a:gd name="adj" fmla="val 666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84" name="Shape 26"/>
          <p:cNvSpPr/>
          <p:nvPr/>
        </p:nvSpPr>
        <p:spPr>
          <a:xfrm>
            <a:off x="8229600" y="466344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61" name="Image 5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353044" y="4786884"/>
            <a:ext cx="256032" cy="256032"/>
          </a:xfrm>
          <a:prstGeom prst="rect"/>
        </p:spPr>
      </p:pic>
      <p:sp>
        <p:nvSpPr>
          <p:cNvPr id="1048685" name="Text 27"/>
          <p:cNvSpPr txBox="1"/>
          <p:nvPr/>
        </p:nvSpPr>
        <p:spPr>
          <a:xfrm>
            <a:off x="8869680" y="464515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Koordinasi Lintas Sektor</a:t>
            </a:r>
            <a:endParaRPr baseline="0" b="0" cap="none" dirty="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86" name="Text 28"/>
          <p:cNvSpPr txBox="1"/>
          <p:nvPr/>
        </p:nvSpPr>
        <p:spPr>
          <a:xfrm>
            <a:off x="8229600" y="5303520"/>
            <a:ext cx="3227832" cy="6858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Koordinasi teknis Tahura dan KEE dengan pemerintah daerah, serta sinergi dengan Gakkum, APH, TNI/Polri, dan Satgas PKH.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87" name="Text 29"/>
          <p:cNvSpPr txBox="1"/>
          <p:nvPr/>
        </p:nvSpPr>
        <p:spPr>
          <a:xfrm>
            <a:off x="548640" y="6053328"/>
            <a:ext cx="11064240" cy="3200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1" kern="1200" kumimoji="0" lang="en-US" noProof="0" normalizeH="0" spc="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 tingkat tapak, tusi dilaksanakan oleh UPT: BBKSDA Jawa Barat (CA, SM, TWA, TB) dan Balai Besar/Balai Taman Nasional (TNGGP, TNGHS, TNGC).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88" name="Text 30"/>
          <p:cNvSpPr txBox="1"/>
          <p:nvPr/>
        </p:nvSpPr>
        <p:spPr>
          <a:xfrm>
            <a:off x="11091672" y="6400800"/>
            <a:ext cx="548640" cy="274320"/>
          </a:xfrm>
          <a:prstGeom prst="rect"/>
          <a:noFill/>
        </p:spPr>
        <p:txBody>
          <a:bodyPr anchor="ctr" bIns="0" lIns="0" rIns="0" rtlCol="0" tIns="0" wrap="square"/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baseline="0" b="0" cap="none" dirty="0" sz="9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D2B"/>
        </a:solidFill>
        <a:effectLst/>
      </p:bgPr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Shape 0"/>
          <p:cNvSpPr/>
          <p:nvPr/>
        </p:nvSpPr>
        <p:spPr>
          <a:xfrm>
            <a:off x="822960" y="2331720"/>
            <a:ext cx="1371600" cy="1371600"/>
          </a:xfrm>
          <a:prstGeom prst="ellipse"/>
          <a:solidFill>
            <a:srgbClr val="5E8C3A"/>
          </a:solidFill>
          <a:ln w="12700">
            <a:solidFill>
              <a:srgbClr val="5E8C3A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62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143000" y="2651760"/>
            <a:ext cx="731520" cy="731520"/>
          </a:xfrm>
          <a:prstGeom prst="rect"/>
        </p:spPr>
      </p:pic>
      <p:sp>
        <p:nvSpPr>
          <p:cNvPr id="1048693" name="Text 1"/>
          <p:cNvSpPr txBox="1"/>
          <p:nvPr/>
        </p:nvSpPr>
        <p:spPr>
          <a:xfrm>
            <a:off x="2651760" y="2011680"/>
            <a:ext cx="2743200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0" kumimoji="0" lang="en-US" noProof="0" normalizeH="0" spc="400" strike="noStrike" u="none">
                <a:ln>
                  <a:noFill/>
                </a:ln>
                <a:solidFill>
                  <a:srgbClr val="A8C98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BAGIAN 03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94" name="Text 2"/>
          <p:cNvSpPr txBox="1"/>
          <p:nvPr/>
        </p:nvSpPr>
        <p:spPr>
          <a:xfrm>
            <a:off x="2651760" y="2514600"/>
            <a:ext cx="8686800" cy="128016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Ancaman dan Gangguan</a:t>
            </a:r>
            <a:endParaRPr baseline="0" b="0" cap="none" dirty="0" sz="3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terhadap Hutan Konservasi</a:t>
            </a:r>
            <a:endParaRPr baseline="0" b="0" cap="none" dirty="0" sz="3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Text 0"/>
          <p:cNvSpPr txBox="1"/>
          <p:nvPr/>
        </p:nvSpPr>
        <p:spPr>
          <a:xfrm>
            <a:off x="548640" y="365760"/>
            <a:ext cx="11091672" cy="68580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Tipologi Ancaman dan Gangguan di Jawa Barat</a:t>
            </a:r>
            <a:endParaRPr baseline="0" b="0" cap="none" dirty="0" sz="3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99" name="Text 1"/>
          <p:cNvSpPr txBox="1"/>
          <p:nvPr/>
        </p:nvSpPr>
        <p:spPr>
          <a:xfrm>
            <a:off x="548640" y="1024128"/>
            <a:ext cx="11091672" cy="36576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1" kern="1200" kumimoji="0" lang="en-US" noProof="0" normalizeH="0" spc="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Tekanan tinggi karena kepadatan penduduk, akses jalan, dan permintaan lahan serta wisata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00" name="Shape 3"/>
          <p:cNvSpPr/>
          <p:nvPr/>
        </p:nvSpPr>
        <p:spPr>
          <a:xfrm>
            <a:off x="548640" y="1504402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01" name="Shape 4"/>
          <p:cNvSpPr/>
          <p:nvPr/>
        </p:nvSpPr>
        <p:spPr>
          <a:xfrm>
            <a:off x="731520" y="1687282"/>
            <a:ext cx="502920" cy="502920"/>
          </a:xfrm>
          <a:prstGeom prst="ellipse"/>
          <a:solidFill>
            <a:srgbClr val="F6E3DF"/>
          </a:solidFill>
          <a:ln w="12700">
            <a:solidFill>
              <a:srgbClr val="F6E3DF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63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54964" y="1810726"/>
            <a:ext cx="256032" cy="256032"/>
          </a:xfrm>
          <a:prstGeom prst="rect"/>
        </p:spPr>
      </p:pic>
      <p:sp>
        <p:nvSpPr>
          <p:cNvPr id="1048702" name="Text 5"/>
          <p:cNvSpPr txBox="1"/>
          <p:nvPr/>
        </p:nvSpPr>
        <p:spPr>
          <a:xfrm>
            <a:off x="1371600" y="1668994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Perambahan &amp; Okupasi Lahan</a:t>
            </a:r>
            <a:endParaRPr b="0" cap="none" dirty="0" sz="2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03" name="Text 6"/>
          <p:cNvSpPr txBox="1"/>
          <p:nvPr/>
        </p:nvSpPr>
        <p:spPr>
          <a:xfrm>
            <a:off x="731520" y="2327362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Pembukaan kebun sayur/kopi, sawah, dan permukiman di dalam kawasan; klaim tenurial dan permohonan pelepasan kawasan.</a:t>
            </a:r>
            <a:endParaRPr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04" name="Shape 7"/>
          <p:cNvSpPr/>
          <p:nvPr/>
        </p:nvSpPr>
        <p:spPr>
          <a:xfrm>
            <a:off x="4297680" y="1504402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05" name="Shape 8"/>
          <p:cNvSpPr/>
          <p:nvPr/>
        </p:nvSpPr>
        <p:spPr>
          <a:xfrm>
            <a:off x="4480560" y="1687282"/>
            <a:ext cx="502920" cy="502920"/>
          </a:xfrm>
          <a:prstGeom prst="ellipse"/>
          <a:solidFill>
            <a:srgbClr val="F6E3DF"/>
          </a:solidFill>
          <a:ln w="12700">
            <a:solidFill>
              <a:srgbClr val="F6E3DF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64" name="Image 1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604004" y="1810726"/>
            <a:ext cx="256032" cy="256032"/>
          </a:xfrm>
          <a:prstGeom prst="rect"/>
        </p:spPr>
      </p:pic>
      <p:sp>
        <p:nvSpPr>
          <p:cNvPr id="1048706" name="Text 9"/>
          <p:cNvSpPr txBox="1"/>
          <p:nvPr/>
        </p:nvSpPr>
        <p:spPr>
          <a:xfrm>
            <a:off x="5120640" y="1668994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Kegiatan Terbangun Tanpa Persetujuan</a:t>
            </a:r>
            <a:endParaRPr b="0" cap="none" dirty="0" sz="2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07" name="Text 10"/>
          <p:cNvSpPr txBox="1"/>
          <p:nvPr/>
        </p:nvSpPr>
        <p:spPr>
          <a:xfrm>
            <a:off x="4480560" y="2327362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Vila, resor, warung, dan sarana wisata ilegal, terutama di TWA dan kawasan dekat destinasi wisata (Puncak, Lembang, </a:t>
            </a:r>
            <a:r>
              <a:rPr b="0" cap="none" dirty="0" sz="16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Pangandaran</a:t>
            </a:r>
            <a:r>
              <a:rPr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). </a:t>
            </a:r>
            <a:r>
              <a:rPr b="1" cap="none" dirty="0" sz="16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Termasuk</a:t>
            </a:r>
            <a:r>
              <a:rPr b="1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b="1" cap="none" dirty="0" sz="16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bangunan</a:t>
            </a:r>
            <a:r>
              <a:rPr b="1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b="1" cap="none" dirty="0" sz="16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Lokapurna</a:t>
            </a:r>
            <a:r>
              <a:rPr b="1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TNGHS</a:t>
            </a:r>
            <a:r>
              <a:rPr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08" name="Shape 11"/>
          <p:cNvSpPr/>
          <p:nvPr/>
        </p:nvSpPr>
        <p:spPr>
          <a:xfrm>
            <a:off x="8046720" y="1504402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09" name="Shape 12"/>
          <p:cNvSpPr/>
          <p:nvPr/>
        </p:nvSpPr>
        <p:spPr>
          <a:xfrm>
            <a:off x="8229600" y="1687282"/>
            <a:ext cx="502920" cy="502920"/>
          </a:xfrm>
          <a:prstGeom prst="ellipse"/>
          <a:solidFill>
            <a:srgbClr val="F6E3DF"/>
          </a:solidFill>
          <a:ln w="12700">
            <a:solidFill>
              <a:srgbClr val="F6E3DF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65" name="Image 2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8353044" y="1810726"/>
            <a:ext cx="256032" cy="256032"/>
          </a:xfrm>
          <a:prstGeom prst="rect"/>
        </p:spPr>
      </p:pic>
      <p:sp>
        <p:nvSpPr>
          <p:cNvPr id="1048710" name="Text 13"/>
          <p:cNvSpPr txBox="1"/>
          <p:nvPr/>
        </p:nvSpPr>
        <p:spPr>
          <a:xfrm>
            <a:off x="8869680" y="1668994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Kebakaran Hutan dan Lahan</a:t>
            </a:r>
            <a:endParaRPr b="0" cap="none" dirty="0" sz="2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11" name="Text 14"/>
          <p:cNvSpPr txBox="1"/>
          <p:nvPr/>
        </p:nvSpPr>
        <p:spPr>
          <a:xfrm>
            <a:off x="8229600" y="2327362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Pembakaran untuk </a:t>
            </a:r>
            <a:r>
              <a:rPr b="0" cap="none" dirty="0" sz="16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pembersihan</a:t>
            </a:r>
            <a:r>
              <a:rPr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lahan, </a:t>
            </a:r>
            <a:r>
              <a:rPr b="0" cap="none" dirty="0" sz="16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penggembalaan</a:t>
            </a:r>
            <a:r>
              <a:rPr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b="0" cap="none" dirty="0" sz="16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ternak</a:t>
            </a:r>
            <a:r>
              <a:rPr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, dan kelalaian pengunjung; risiko meningkat pada musim kemarau di kawasan pegunungan.</a:t>
            </a:r>
            <a:endParaRPr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12" name="Shape 15"/>
          <p:cNvSpPr/>
          <p:nvPr/>
        </p:nvSpPr>
        <p:spPr>
          <a:xfrm>
            <a:off x="548640" y="3712023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13" name="Shape 16"/>
          <p:cNvSpPr/>
          <p:nvPr/>
        </p:nvSpPr>
        <p:spPr>
          <a:xfrm>
            <a:off x="731520" y="3894903"/>
            <a:ext cx="502920" cy="502920"/>
          </a:xfrm>
          <a:prstGeom prst="ellipse"/>
          <a:solidFill>
            <a:srgbClr val="F6E3DF"/>
          </a:solidFill>
          <a:ln w="12700">
            <a:solidFill>
              <a:srgbClr val="F6E3DF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66" name="Image 3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54964" y="4018347"/>
            <a:ext cx="256032" cy="256032"/>
          </a:xfrm>
          <a:prstGeom prst="rect"/>
        </p:spPr>
      </p:pic>
      <p:sp>
        <p:nvSpPr>
          <p:cNvPr id="1048714" name="Text 17"/>
          <p:cNvSpPr txBox="1"/>
          <p:nvPr/>
        </p:nvSpPr>
        <p:spPr>
          <a:xfrm>
            <a:off x="1371600" y="3876615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Perburuan &amp; Perdagangan TSL</a:t>
            </a:r>
            <a:endParaRPr b="0" cap="none" dirty="0" sz="2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15" name="Text 18"/>
          <p:cNvSpPr txBox="1"/>
          <p:nvPr/>
        </p:nvSpPr>
        <p:spPr>
          <a:xfrm>
            <a:off x="731520" y="4534983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Perburuan satwa dilindungi (elang jawa, owa jawa, macan tutul), pemasangan jerat, serta pengambilan tumbuhan hias.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16" name="Shape 19"/>
          <p:cNvSpPr/>
          <p:nvPr/>
        </p:nvSpPr>
        <p:spPr>
          <a:xfrm>
            <a:off x="4297680" y="3712023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17" name="Shape 20"/>
          <p:cNvSpPr/>
          <p:nvPr/>
        </p:nvSpPr>
        <p:spPr>
          <a:xfrm>
            <a:off x="4480560" y="3894903"/>
            <a:ext cx="502920" cy="502920"/>
          </a:xfrm>
          <a:prstGeom prst="ellipse"/>
          <a:solidFill>
            <a:srgbClr val="F6E3DF"/>
          </a:solidFill>
          <a:ln w="12700">
            <a:solidFill>
              <a:srgbClr val="F6E3DF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67" name="Image 4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4604004" y="4018347"/>
            <a:ext cx="256032" cy="256032"/>
          </a:xfrm>
          <a:prstGeom prst="rect"/>
        </p:spPr>
      </p:pic>
      <p:sp>
        <p:nvSpPr>
          <p:cNvPr id="1048718" name="Text 21"/>
          <p:cNvSpPr txBox="1"/>
          <p:nvPr/>
        </p:nvSpPr>
        <p:spPr>
          <a:xfrm>
            <a:off x="5042916" y="3876615"/>
            <a:ext cx="2848356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cap="none" dirty="0" sz="1600" i="0" kern="1200" kumimoji="0" lang="en-US" noProof="0" normalizeH="0" spc="0" err="1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Penebangan</a:t>
            </a:r>
            <a:r>
              <a:rPr b="1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Liar</a:t>
            </a:r>
            <a:r>
              <a:rPr b="1" dirty="0" sz="1600" lang="en-US">
                <a:solidFill>
                  <a:srgbClr val="1F4D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b="1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b="1" cap="none" dirty="0" sz="1600" i="0" kern="1200" kumimoji="0" lang="en-US" noProof="0" normalizeH="0" spc="0" err="1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Pertambangan</a:t>
            </a:r>
            <a:r>
              <a:rPr b="1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b="1" cap="none" dirty="0" sz="1600" i="0" kern="1200" kumimoji="0" lang="en-US" noProof="0" normalizeH="0" spc="0" err="1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</a:t>
            </a:r>
            <a:r>
              <a:rPr b="1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HHBK Illegal</a:t>
            </a:r>
            <a:endParaRPr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19" name="Text 22"/>
          <p:cNvSpPr txBox="1"/>
          <p:nvPr/>
        </p:nvSpPr>
        <p:spPr>
          <a:xfrm>
            <a:off x="4480560" y="4534983"/>
            <a:ext cx="327355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Illegal logging, penambangan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galian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C </a:t>
            </a:r>
            <a:b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(mis. Gunung Guntur CA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Kawah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Kamojang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),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penambangan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emas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(mis. TNGHS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dsb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). </a:t>
            </a:r>
            <a:r>
              <a:rPr baseline="0" b="1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Termasuk</a:t>
            </a:r>
            <a:r>
              <a:rPr baseline="0" b="1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baseline="0" b="1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</a:t>
            </a:r>
            <a:r>
              <a:rPr baseline="0" b="1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HHBK illegal </a:t>
            </a:r>
            <a:br>
              <a:rPr baseline="0" b="1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baseline="0" b="1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(mis. </a:t>
            </a:r>
            <a:r>
              <a:rPr baseline="0" b="1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getah</a:t>
            </a:r>
            <a:r>
              <a:rPr baseline="0" b="1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pinus di TN Gunung </a:t>
            </a:r>
            <a:r>
              <a:rPr baseline="0" b="1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Ciremai</a:t>
            </a:r>
            <a:r>
              <a:rPr baseline="0" b="1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20" name="Shape 23"/>
          <p:cNvSpPr/>
          <p:nvPr/>
        </p:nvSpPr>
        <p:spPr>
          <a:xfrm>
            <a:off x="8046720" y="3712023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21" name="Shape 24"/>
          <p:cNvSpPr/>
          <p:nvPr/>
        </p:nvSpPr>
        <p:spPr>
          <a:xfrm>
            <a:off x="8229600" y="3894903"/>
            <a:ext cx="502920" cy="502920"/>
          </a:xfrm>
          <a:prstGeom prst="ellipse"/>
          <a:solidFill>
            <a:srgbClr val="F6E3DF"/>
          </a:solidFill>
          <a:ln w="12700">
            <a:solidFill>
              <a:srgbClr val="F6E3DF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68" name="Image 5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353044" y="4018347"/>
            <a:ext cx="256032" cy="256032"/>
          </a:xfrm>
          <a:prstGeom prst="rect"/>
        </p:spPr>
      </p:pic>
      <p:sp>
        <p:nvSpPr>
          <p:cNvPr id="1048722" name="Text 25"/>
          <p:cNvSpPr txBox="1"/>
          <p:nvPr/>
        </p:nvSpPr>
        <p:spPr>
          <a:xfrm>
            <a:off x="8869680" y="3876615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Tumpang Tindih &amp; Tata Batas</a:t>
            </a:r>
            <a:endParaRPr b="0" cap="none" dirty="0" sz="2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23" name="Text 26"/>
          <p:cNvSpPr txBox="1"/>
          <p:nvPr/>
        </p:nvSpPr>
        <p:spPr>
          <a:xfrm>
            <a:off x="8229600" y="4534983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Batas kawasan belum temu gelang/hilang, tumpang tindih dengan SHM, </a:t>
            </a:r>
            <a:r>
              <a:rPr baseline="0" b="0" cap="none" dirty="0" sz="16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klaim</a:t>
            </a: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baseline="0" b="0" cap="none" dirty="0" sz="16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adat</a:t>
            </a: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, dan </a:t>
            </a:r>
            <a:r>
              <a:rPr baseline="0" b="0" cap="none" dirty="0" sz="16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sebagainya</a:t>
            </a: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24" name="Text 27"/>
          <p:cNvSpPr txBox="1"/>
          <p:nvPr/>
        </p:nvSpPr>
        <p:spPr>
          <a:xfrm>
            <a:off x="11492268" y="6400800"/>
            <a:ext cx="548640" cy="274320"/>
          </a:xfrm>
          <a:prstGeom prst="rect"/>
          <a:noFill/>
        </p:spPr>
        <p:txBody>
          <a:bodyPr anchor="ctr" bIns="0" lIns="0" rIns="0" rtlCol="0" tIns="0" wrap="square"/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baseline="0" b="0" cap="none" dirty="0" sz="9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25" name="Shape 15"/>
          <p:cNvSpPr/>
          <p:nvPr/>
        </p:nvSpPr>
        <p:spPr>
          <a:xfrm>
            <a:off x="548640" y="5938587"/>
            <a:ext cx="11091672" cy="627670"/>
          </a:xfrm>
          <a:prstGeom prst="roundRect">
            <a:avLst>
              <a:gd name="adj" fmla="val 13542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26" name="Shape 20"/>
          <p:cNvSpPr/>
          <p:nvPr/>
        </p:nvSpPr>
        <p:spPr>
          <a:xfrm>
            <a:off x="731520" y="6004554"/>
            <a:ext cx="502920" cy="502920"/>
          </a:xfrm>
          <a:prstGeom prst="ellipse"/>
          <a:solidFill>
            <a:srgbClr val="F6E3DF"/>
          </a:solidFill>
          <a:ln w="12700">
            <a:solidFill>
              <a:srgbClr val="F6E3DF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69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4964" y="6124406"/>
            <a:ext cx="256032" cy="256032"/>
          </a:xfrm>
          <a:prstGeom prst="rect"/>
        </p:spPr>
      </p:pic>
      <p:sp>
        <p:nvSpPr>
          <p:cNvPr id="1048727" name="Text 17"/>
          <p:cNvSpPr txBox="1"/>
          <p:nvPr/>
        </p:nvSpPr>
        <p:spPr>
          <a:xfrm>
            <a:off x="1371600" y="6006731"/>
            <a:ext cx="2633472" cy="27432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cap="none" dirty="0" sz="2000" i="0" kern="1200" kumimoji="0" lang="en-US" noProof="0" normalizeH="0" spc="0" err="1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Pendakian</a:t>
            </a:r>
            <a:r>
              <a:rPr b="1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Illegal</a:t>
            </a:r>
            <a:endParaRPr b="0" cap="none" dirty="0" sz="2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28" name="Text 22"/>
          <p:cNvSpPr txBox="1"/>
          <p:nvPr/>
        </p:nvSpPr>
        <p:spPr>
          <a:xfrm>
            <a:off x="1393370" y="6296291"/>
            <a:ext cx="10098897" cy="211183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Pendakian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illegal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terus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terjadi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meskipun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telah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ada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penutupan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dari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pengelola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, dan Surat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Edaran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baseline="0" b="0" cap="none" dirty="0" sz="1400" i="0" kern="1200" kumimoji="0" lang="en-US" noProof="0" normalizeH="0" spc="0" err="1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Gubernur</a:t>
            </a: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Jawa Barat.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Text 0"/>
          <p:cNvSpPr txBox="1"/>
          <p:nvPr/>
        </p:nvSpPr>
        <p:spPr>
          <a:xfrm>
            <a:off x="548640" y="365760"/>
            <a:ext cx="11091672" cy="68580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Faktor Pendorong dan Dampak Gangguan</a:t>
            </a:r>
            <a:endParaRPr baseline="0" b="0" cap="none" dirty="0" sz="3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8" name="Group 12"/>
          <p:cNvGrpSpPr/>
          <p:nvPr/>
        </p:nvGrpSpPr>
        <p:grpSpPr>
          <a:xfrm>
            <a:off x="5603132" y="1141326"/>
            <a:ext cx="6037180" cy="2588474"/>
            <a:chOff x="548640" y="1600200"/>
            <a:chExt cx="5394960" cy="4480560"/>
          </a:xfrm>
        </p:grpSpPr>
        <p:sp>
          <p:nvSpPr>
            <p:cNvPr id="1048733" name="Shape 3"/>
            <p:cNvSpPr/>
            <p:nvPr/>
          </p:nvSpPr>
          <p:spPr>
            <a:xfrm>
              <a:off x="548640" y="1600200"/>
              <a:ext cx="5394960" cy="4480560"/>
            </a:xfrm>
            <a:prstGeom prst="roundRect">
              <a:avLst>
                <a:gd name="adj" fmla="val 2449"/>
              </a:avLst>
            </a:prstGeom>
            <a:solidFill>
              <a:srgbClr val="F4F7F2"/>
            </a:solidFill>
            <a:ln w="12700">
              <a:solidFill>
                <a:srgbClr val="F4F7F2"/>
              </a:solidFill>
              <a:prstDash val="solid"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ern="1200" kumimoji="0" lang="en-ID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734" name="Text 4"/>
            <p:cNvSpPr txBox="1"/>
            <p:nvPr/>
          </p:nvSpPr>
          <p:spPr>
            <a:xfrm>
              <a:off x="777240" y="1737360"/>
              <a:ext cx="4937760" cy="411480"/>
            </a:xfrm>
            <a:prstGeom prst="rect"/>
            <a:noFill/>
          </p:spPr>
          <p:txBody>
            <a:bodyPr anchor="ctr" bIns="0" lIns="0" rIns="0" rtlCol="0" tIns="0" wrap="square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baseline="0" b="1" cap="none" dirty="0" sz="1800" i="0" kern="1200" kumimoji="0" lang="en-US" noProof="0" normalizeH="0" spc="0" strike="noStrike" u="none">
                  <a:ln>
                    <a:noFill/>
                  </a:ln>
                  <a:solidFill>
                    <a:srgbClr val="1F4D2B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Faktor Pendorong</a:t>
              </a:r>
              <a:endParaRPr baseline="0" b="0" cap="none" dirty="0" sz="18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735" name="Text 5"/>
            <p:cNvSpPr txBox="1"/>
            <p:nvPr/>
          </p:nvSpPr>
          <p:spPr>
            <a:xfrm>
              <a:off x="777240" y="2240280"/>
              <a:ext cx="4937760" cy="3703320"/>
            </a:xfrm>
            <a:prstGeom prst="rect"/>
            <a:noFill/>
          </p:spPr>
          <p:txBody>
            <a:bodyPr anchor="t" bIns="0" lIns="0" rIns="0" rtlCol="0" tIns="0" wrap="square"/>
            <a:p>
              <a:pPr algn="l" defTabSz="914400" eaLnBrk="1" fontAlgn="auto" hangingPunct="1" indent="-342900" latinLnBrk="0" lvl="0" marL="342900" marR="0" rtl="0">
                <a:lnSpc>
                  <a:spcPct val="100000"/>
                </a:lnSpc>
                <a:spcBef>
                  <a:spcPts val="0"/>
                </a:spcBef>
                <a:buClrTx/>
                <a:buSzPct val="100000"/>
                <a:buFontTx/>
                <a:buChar char="•"/>
              </a:pPr>
              <a:r>
                <a:rPr baseline="0" b="0" cap="none" dirty="0" sz="1400" i="0" kern="1200" kumimoji="0" lang="en-US" noProof="0" normalizeH="0" spc="0" strike="noStrike" u="none">
                  <a:ln>
                    <a:noFill/>
                  </a:ln>
                  <a:solidFill>
                    <a:srgbClr val="1E2A22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Kepadatan penduduk tertinggi di Indonesia dan kebutuhan lahan garapan di sekitar kawasan</a:t>
              </a:r>
              <a:endPara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algn="l" defTabSz="914400" eaLnBrk="1" fontAlgn="auto" hangingPunct="1" indent="-342900" latinLnBrk="0" lvl="0" marL="342900" marR="0" rtl="0">
                <a:lnSpc>
                  <a:spcPct val="100000"/>
                </a:lnSpc>
                <a:spcBef>
                  <a:spcPts val="0"/>
                </a:spcBef>
                <a:buClrTx/>
                <a:buSzPct val="100000"/>
                <a:buFontTx/>
                <a:buChar char="•"/>
              </a:pPr>
              <a:r>
                <a:rPr baseline="0" b="0" cap="none" dirty="0" sz="1400" i="0" kern="1200" kumimoji="0" lang="en-US" noProof="0" normalizeH="0" spc="0" strike="noStrike" u="none">
                  <a:ln>
                    <a:noFill/>
                  </a:ln>
                  <a:solidFill>
                    <a:srgbClr val="1E2A22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Tingginya nilai ekonomi lahan untuk wisata dan properti di kawasan pegunungan</a:t>
              </a:r>
              <a:endPara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algn="l" defTabSz="914400" eaLnBrk="1" fontAlgn="auto" hangingPunct="1" indent="-342900" latinLnBrk="0" lvl="0" marL="342900" marR="0" rtl="0">
                <a:lnSpc>
                  <a:spcPct val="100000"/>
                </a:lnSpc>
                <a:spcBef>
                  <a:spcPts val="0"/>
                </a:spcBef>
                <a:buClrTx/>
                <a:buSzPct val="100000"/>
                <a:buFontTx/>
                <a:buChar char="•"/>
              </a:pPr>
              <a:r>
                <a:rPr baseline="0" b="0" cap="none" dirty="0" sz="1400" i="0" kern="1200" kumimoji="0" lang="en-US" noProof="0" normalizeH="0" spc="0" strike="noStrike" u="none">
                  <a:ln>
                    <a:noFill/>
                  </a:ln>
                  <a:solidFill>
                    <a:srgbClr val="1E2A22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Keterbatasan personel Polhut dan sarana prasarana pengamanan</a:t>
              </a:r>
              <a:endPara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algn="l" defTabSz="914400" eaLnBrk="1" fontAlgn="auto" hangingPunct="1" indent="-342900" latinLnBrk="0" lvl="0" marL="342900" marR="0" rtl="0">
                <a:lnSpc>
                  <a:spcPct val="100000"/>
                </a:lnSpc>
                <a:spcBef>
                  <a:spcPts val="0"/>
                </a:spcBef>
                <a:buClrTx/>
                <a:buSzPct val="100000"/>
                <a:buFontTx/>
                <a:buChar char="•"/>
              </a:pPr>
              <a:r>
                <a:rPr baseline="0" b="0" cap="none" dirty="0" sz="1400" i="0" kern="1200" kumimoji="0" lang="en-US" noProof="0" normalizeH="0" spc="0" strike="noStrike" u="none">
                  <a:ln>
                    <a:noFill/>
                  </a:ln>
                  <a:solidFill>
                    <a:srgbClr val="1E2A22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Tata batas kawasan belum tuntas dan pal batas banyak yang hilang</a:t>
              </a:r>
              <a:endPara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algn="l" defTabSz="914400" eaLnBrk="1" fontAlgn="auto" hangingPunct="1" indent="-342900" latinLnBrk="0" lvl="0" marL="342900" marR="0" rtl="0">
                <a:lnSpc>
                  <a:spcPct val="100000"/>
                </a:lnSpc>
                <a:spcBef>
                  <a:spcPts val="0"/>
                </a:spcBef>
                <a:buClrTx/>
                <a:buSzPct val="100000"/>
                <a:buFontTx/>
                <a:buChar char="•"/>
              </a:pPr>
              <a:r>
                <a:rPr baseline="0" b="0" cap="none" dirty="0" sz="1400" i="0" kern="1200" kumimoji="0" lang="en-US" noProof="0" normalizeH="0" spc="0" strike="noStrike" u="none">
                  <a:ln>
                    <a:noFill/>
                  </a:ln>
                  <a:solidFill>
                    <a:srgbClr val="1E2A22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Rendahnya kesadaran dan pemahaman masyarakat serta pelaku usaha atas status kawasan</a:t>
              </a:r>
              <a:endPara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algn="l" defTabSz="914400" eaLnBrk="1" fontAlgn="auto" hangingPunct="1" indent="-342900" latinLnBrk="0" lvl="0" marL="342900" marR="0" rtl="0">
                <a:lnSpc>
                  <a:spcPct val="100000"/>
                </a:lnSpc>
                <a:spcBef>
                  <a:spcPts val="0"/>
                </a:spcBef>
                <a:buClrTx/>
                <a:buSzPct val="100000"/>
                <a:buFontTx/>
                <a:buChar char="•"/>
              </a:pPr>
              <a:r>
                <a:rPr baseline="0" b="0" cap="none" dirty="0" sz="1400" i="0" kern="1200" kumimoji="0" lang="en-US" noProof="0" normalizeH="0" spc="0" strike="noStrike" u="none">
                  <a:ln>
                    <a:noFill/>
                  </a:ln>
                  <a:solidFill>
                    <a:srgbClr val="1E2A22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Kebijakan sektoral dan pemanfaatan ruang daerah yang belum sepenuhnya selaras dengan fungsi kawasan konservasi</a:t>
              </a:r>
              <a:endPara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9" name="Group 11"/>
          <p:cNvGrpSpPr/>
          <p:nvPr/>
        </p:nvGrpSpPr>
        <p:grpSpPr>
          <a:xfrm>
            <a:off x="5603132" y="3809046"/>
            <a:ext cx="6037180" cy="2588698"/>
            <a:chOff x="6245352" y="1600200"/>
            <a:chExt cx="5394960" cy="4480560"/>
          </a:xfrm>
        </p:grpSpPr>
        <p:sp>
          <p:nvSpPr>
            <p:cNvPr id="1048736" name="Shape 6"/>
            <p:cNvSpPr/>
            <p:nvPr/>
          </p:nvSpPr>
          <p:spPr>
            <a:xfrm>
              <a:off x="6245352" y="1600200"/>
              <a:ext cx="5394960" cy="4480560"/>
            </a:xfrm>
            <a:prstGeom prst="roundRect">
              <a:avLst>
                <a:gd name="adj" fmla="val 2449"/>
              </a:avLst>
            </a:prstGeom>
            <a:solidFill>
              <a:srgbClr val="1F4D2B"/>
            </a:solidFill>
            <a:ln w="12700">
              <a:solidFill>
                <a:srgbClr val="1F4D2B"/>
              </a:solidFill>
              <a:prstDash val="solid"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800" i="0" kern="1200" kumimoji="0" lang="en-ID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737" name="Text 7"/>
            <p:cNvSpPr txBox="1"/>
            <p:nvPr/>
          </p:nvSpPr>
          <p:spPr>
            <a:xfrm>
              <a:off x="6473952" y="1737360"/>
              <a:ext cx="4937760" cy="411480"/>
            </a:xfrm>
            <a:prstGeom prst="rect"/>
            <a:noFill/>
          </p:spPr>
          <p:txBody>
            <a:bodyPr anchor="ctr" bIns="0" lIns="0" rIns="0" rtlCol="0" tIns="0" wrap="square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baseline="0" b="1" cap="none" dirty="0" sz="1800" i="0" kern="1200" kumimoji="0" lang="en-US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mbria" pitchFamily="34" charset="0"/>
                  <a:ea typeface="Cambria" pitchFamily="34" charset="-122"/>
                  <a:cs typeface="Cambria" pitchFamily="34" charset="-120"/>
                </a:rPr>
                <a:t>Dampak</a:t>
              </a:r>
              <a:endParaRPr baseline="0" b="0" cap="none" dirty="0" sz="18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738" name="Text 8"/>
            <p:cNvSpPr txBox="1"/>
            <p:nvPr/>
          </p:nvSpPr>
          <p:spPr>
            <a:xfrm>
              <a:off x="6473952" y="2240280"/>
              <a:ext cx="4937760" cy="3703320"/>
            </a:xfrm>
            <a:prstGeom prst="rect"/>
            <a:noFill/>
          </p:spPr>
          <p:txBody>
            <a:bodyPr anchor="t" bIns="0" lIns="0" rIns="0" rtlCol="0" tIns="0" wrap="square"/>
            <a:p>
              <a:pPr algn="l" defTabSz="914400" eaLnBrk="1" fontAlgn="auto" hangingPunct="1" indent="-342900" latinLnBrk="0" lvl="0" marL="342900" marR="0" rtl="0">
                <a:lnSpc>
                  <a:spcPct val="100000"/>
                </a:lnSpc>
                <a:spcBef>
                  <a:spcPts val="0"/>
                </a:spcBef>
                <a:buClrTx/>
                <a:buSzPct val="100000"/>
                <a:buFontTx/>
                <a:buChar char="•"/>
              </a:pPr>
              <a:r>
                <a:rPr baseline="0" b="0" cap="none" dirty="0" sz="1600" i="0" kern="1200" kumimoji="0" lang="en-US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Degradasi habitat dan fragmentasi populasi satwa endemik Jawa</a:t>
              </a:r>
              <a:endPara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algn="l" defTabSz="914400" eaLnBrk="1" fontAlgn="auto" hangingPunct="1" indent="-342900" latinLnBrk="0" lvl="0" marL="342900" marR="0" rtl="0">
                <a:lnSpc>
                  <a:spcPct val="100000"/>
                </a:lnSpc>
                <a:spcBef>
                  <a:spcPts val="0"/>
                </a:spcBef>
                <a:buClrTx/>
                <a:buSzPct val="100000"/>
                <a:buFontTx/>
                <a:buChar char="•"/>
              </a:pPr>
              <a:r>
                <a:rPr baseline="0" b="0" cap="none" dirty="0" sz="1600" i="0" kern="1200" kumimoji="0" lang="en-US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Penurunan fungsi hidrologi DAS hulu (Citarum, Ciliwung, Cimanuk) — banjir dan longsor di hilir</a:t>
              </a:r>
              <a:endPara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algn="l" defTabSz="914400" eaLnBrk="1" fontAlgn="auto" hangingPunct="1" indent="-342900" latinLnBrk="0" lvl="0" marL="342900" marR="0" rtl="0">
                <a:lnSpc>
                  <a:spcPct val="100000"/>
                </a:lnSpc>
                <a:spcBef>
                  <a:spcPts val="0"/>
                </a:spcBef>
                <a:buClrTx/>
                <a:buSzPct val="100000"/>
                <a:buFontTx/>
                <a:buChar char="•"/>
              </a:pPr>
              <a:r>
                <a:rPr baseline="0" b="0" cap="none" dirty="0" sz="1600" i="0" kern="1200" kumimoji="0" lang="en-US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Kerugian negara dari pemanfaatan kawasan tanpa PNBP dan sanksi</a:t>
              </a:r>
              <a:endPara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algn="l" defTabSz="914400" eaLnBrk="1" fontAlgn="auto" hangingPunct="1" indent="-342900" latinLnBrk="0" lvl="0" marL="342900" marR="0" rtl="0">
                <a:lnSpc>
                  <a:spcPct val="100000"/>
                </a:lnSpc>
                <a:spcBef>
                  <a:spcPts val="0"/>
                </a:spcBef>
                <a:buClrTx/>
                <a:buSzPct val="100000"/>
                <a:buFontTx/>
                <a:buChar char="•"/>
              </a:pPr>
              <a:r>
                <a:rPr baseline="0" b="0" cap="none" dirty="0" sz="1600" i="0" kern="1200" kumimoji="0" lang="en-US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Konflik sosial dan konflik satwa–manusia yang meningkat</a:t>
              </a:r>
              <a:endPara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algn="l" defTabSz="914400" eaLnBrk="1" fontAlgn="auto" hangingPunct="1" indent="-342900" latinLnBrk="0" lvl="0" marL="342900" marR="0" rtl="0">
                <a:lnSpc>
                  <a:spcPct val="100000"/>
                </a:lnSpc>
                <a:spcBef>
                  <a:spcPts val="0"/>
                </a:spcBef>
                <a:buClrTx/>
                <a:buSzPct val="100000"/>
                <a:buFontTx/>
                <a:buChar char="•"/>
              </a:pPr>
              <a:r>
                <a:rPr baseline="0" b="0" cap="none" dirty="0" sz="1600" i="0" kern="1200" kumimoji="0" lang="en-US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Menurunnya skor efektivitas pengelolaan (METT) dan kredibilitas pengelola</a:t>
              </a:r>
              <a:endPara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48739" name="Text 9"/>
          <p:cNvSpPr txBox="1"/>
          <p:nvPr/>
        </p:nvSpPr>
        <p:spPr>
          <a:xfrm>
            <a:off x="11091672" y="6400800"/>
            <a:ext cx="548640" cy="274320"/>
          </a:xfrm>
          <a:prstGeom prst="rect"/>
          <a:noFill/>
        </p:spPr>
        <p:txBody>
          <a:bodyPr anchor="ctr" bIns="0" lIns="0" rIns="0" rtlCol="0" tIns="0" wrap="square"/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baseline="0" b="0" cap="none" dirty="0" sz="9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70" name="Picture 14" descr="The image depicts a rural landscape with steeply terraced fields, some partially destroyed, amidst a lush, green hillside.  AI-generated content may be incorrect.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 l="17154" r="34641"/>
          <a:stretch>
            <a:fillRect/>
          </a:stretch>
        </p:blipFill>
        <p:spPr>
          <a:xfrm>
            <a:off x="460443" y="991362"/>
            <a:ext cx="4701702" cy="547687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D2B"/>
        </a:solidFill>
        <a:effectLst/>
      </p:bgPr>
    </p:bg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Shape 0"/>
          <p:cNvSpPr/>
          <p:nvPr/>
        </p:nvSpPr>
        <p:spPr>
          <a:xfrm>
            <a:off x="822960" y="2331720"/>
            <a:ext cx="1371600" cy="1371600"/>
          </a:xfrm>
          <a:prstGeom prst="ellipse"/>
          <a:solidFill>
            <a:srgbClr val="5E8C3A"/>
          </a:solidFill>
          <a:ln w="12700">
            <a:solidFill>
              <a:srgbClr val="5E8C3A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71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143000" y="2651760"/>
            <a:ext cx="731520" cy="731520"/>
          </a:xfrm>
          <a:prstGeom prst="rect"/>
        </p:spPr>
      </p:pic>
      <p:sp>
        <p:nvSpPr>
          <p:cNvPr id="1048744" name="Text 1"/>
          <p:cNvSpPr txBox="1"/>
          <p:nvPr/>
        </p:nvSpPr>
        <p:spPr>
          <a:xfrm>
            <a:off x="2651760" y="2011680"/>
            <a:ext cx="2743200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0" kumimoji="0" lang="en-US" noProof="0" normalizeH="0" spc="400" strike="noStrike" u="none">
                <a:ln>
                  <a:noFill/>
                </a:ln>
                <a:solidFill>
                  <a:srgbClr val="A8C98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BAGIAN 04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45" name="Text 2"/>
          <p:cNvSpPr txBox="1"/>
          <p:nvPr/>
        </p:nvSpPr>
        <p:spPr>
          <a:xfrm>
            <a:off x="2651760" y="2514600"/>
            <a:ext cx="8686800" cy="128016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Upaya Pre-emtif dan Preventif</a:t>
            </a:r>
            <a:endParaRPr baseline="0" b="0" cap="none" dirty="0" sz="3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Perlindungan Hutan Konservasi</a:t>
            </a:r>
            <a:endParaRPr baseline="0" b="0" cap="none" dirty="0" sz="3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Text 0"/>
          <p:cNvSpPr txBox="1"/>
          <p:nvPr/>
        </p:nvSpPr>
        <p:spPr>
          <a:xfrm>
            <a:off x="548640" y="365760"/>
            <a:ext cx="11091672" cy="68580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Upaya Pre-emtif: Membangun Kesadaran dan Kemitraan</a:t>
            </a:r>
            <a:endParaRPr baseline="0" b="0" cap="none" dirty="0" sz="3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50" name="Shape 3"/>
          <p:cNvSpPr/>
          <p:nvPr/>
        </p:nvSpPr>
        <p:spPr>
          <a:xfrm>
            <a:off x="548640" y="1600200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51" name="Shape 4"/>
          <p:cNvSpPr/>
          <p:nvPr/>
        </p:nvSpPr>
        <p:spPr>
          <a:xfrm>
            <a:off x="731520" y="178308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72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54964" y="1906524"/>
            <a:ext cx="256032" cy="256032"/>
          </a:xfrm>
          <a:prstGeom prst="rect"/>
        </p:spPr>
      </p:pic>
      <p:sp>
        <p:nvSpPr>
          <p:cNvPr id="1048752" name="Text 5"/>
          <p:cNvSpPr txBox="1"/>
          <p:nvPr/>
        </p:nvSpPr>
        <p:spPr>
          <a:xfrm>
            <a:off x="1371600" y="176479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Sosialisasi &amp; Penyuluhan</a:t>
            </a:r>
            <a:endParaRPr baseline="0" b="0" cap="none" dirty="0" sz="2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53" name="Text 6"/>
          <p:cNvSpPr txBox="1"/>
          <p:nvPr/>
        </p:nvSpPr>
        <p:spPr>
          <a:xfrm>
            <a:off x="731520" y="2423160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Sosialisasi status, batas, dan fungsi kawasan kepada masyarakat desa penyangga, pelaku usaha wisata, dan pemerintah desa/kecamatan.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54" name="Shape 7"/>
          <p:cNvSpPr/>
          <p:nvPr/>
        </p:nvSpPr>
        <p:spPr>
          <a:xfrm>
            <a:off x="4297680" y="1600200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55" name="Shape 8"/>
          <p:cNvSpPr/>
          <p:nvPr/>
        </p:nvSpPr>
        <p:spPr>
          <a:xfrm>
            <a:off x="4480560" y="178308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73" name="Image 1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604004" y="1906524"/>
            <a:ext cx="256032" cy="256032"/>
          </a:xfrm>
          <a:prstGeom prst="rect"/>
        </p:spPr>
      </p:pic>
      <p:sp>
        <p:nvSpPr>
          <p:cNvPr id="1048756" name="Text 9"/>
          <p:cNvSpPr txBox="1"/>
          <p:nvPr/>
        </p:nvSpPr>
        <p:spPr>
          <a:xfrm>
            <a:off x="5120640" y="176479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Kemitraan Konservasi</a:t>
            </a:r>
            <a:endParaRPr baseline="0" b="0" cap="none" dirty="0" sz="2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57" name="Text 10"/>
          <p:cNvSpPr txBox="1"/>
          <p:nvPr/>
        </p:nvSpPr>
        <p:spPr>
          <a:xfrm>
            <a:off x="4480560" y="2423160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Perjanjian kerja sama pemberdayaan masyarakat dan pemulihan ekosistem di zona/blok tradisional dan rehabilitasi.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58" name="Shape 11"/>
          <p:cNvSpPr/>
          <p:nvPr/>
        </p:nvSpPr>
        <p:spPr>
          <a:xfrm>
            <a:off x="8046720" y="1600200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59" name="Shape 12"/>
          <p:cNvSpPr/>
          <p:nvPr/>
        </p:nvSpPr>
        <p:spPr>
          <a:xfrm>
            <a:off x="8229600" y="178308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74" name="Image 2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8353044" y="1906524"/>
            <a:ext cx="256032" cy="256032"/>
          </a:xfrm>
          <a:prstGeom prst="rect"/>
        </p:spPr>
      </p:pic>
      <p:sp>
        <p:nvSpPr>
          <p:cNvPr id="1048760" name="Text 13"/>
          <p:cNvSpPr txBox="1"/>
          <p:nvPr/>
        </p:nvSpPr>
        <p:spPr>
          <a:xfrm>
            <a:off x="8869680" y="176479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Pemberdayaan Masyarakat</a:t>
            </a:r>
            <a:endParaRPr baseline="0" b="0" cap="none" dirty="0" sz="2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61" name="Text 14"/>
          <p:cNvSpPr txBox="1"/>
          <p:nvPr/>
        </p:nvSpPr>
        <p:spPr>
          <a:xfrm>
            <a:off x="8229600" y="2423160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Pengembangan usaha ekonomi produktif (ekowisata, HHBK, jasa lingkungan) sebagai alternatif penggunaan lahan kawasan.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62" name="Shape 15"/>
          <p:cNvSpPr/>
          <p:nvPr/>
        </p:nvSpPr>
        <p:spPr>
          <a:xfrm>
            <a:off x="548640" y="3886200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63" name="Shape 16"/>
          <p:cNvSpPr/>
          <p:nvPr/>
        </p:nvSpPr>
        <p:spPr>
          <a:xfrm>
            <a:off x="731520" y="406908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75" name="Image 3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54964" y="4192524"/>
            <a:ext cx="256032" cy="256032"/>
          </a:xfrm>
          <a:prstGeom prst="rect"/>
        </p:spPr>
      </p:pic>
      <p:sp>
        <p:nvSpPr>
          <p:cNvPr id="1048764" name="Text 17"/>
          <p:cNvSpPr txBox="1"/>
          <p:nvPr/>
        </p:nvSpPr>
        <p:spPr>
          <a:xfrm>
            <a:off x="1371600" y="405079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Pendidikan Konservasi</a:t>
            </a:r>
            <a:endParaRPr baseline="0" b="0" cap="none" dirty="0" sz="2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65" name="Text 18"/>
          <p:cNvSpPr txBox="1"/>
          <p:nvPr/>
        </p:nvSpPr>
        <p:spPr>
          <a:xfrm>
            <a:off x="731520" y="4709160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Program sekolah alam, kader konservasi, dan Masyarakat Mitra Polhut (MMP) di desa sekitar kawasan.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66" name="Shape 19"/>
          <p:cNvSpPr/>
          <p:nvPr/>
        </p:nvSpPr>
        <p:spPr>
          <a:xfrm>
            <a:off x="4297680" y="3886200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67" name="Shape 20"/>
          <p:cNvSpPr/>
          <p:nvPr/>
        </p:nvSpPr>
        <p:spPr>
          <a:xfrm>
            <a:off x="4480560" y="406908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76" name="Image 4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4604004" y="4192524"/>
            <a:ext cx="256032" cy="256032"/>
          </a:xfrm>
          <a:prstGeom prst="rect"/>
        </p:spPr>
      </p:pic>
      <p:sp>
        <p:nvSpPr>
          <p:cNvPr id="1048768" name="Text 21"/>
          <p:cNvSpPr txBox="1"/>
          <p:nvPr/>
        </p:nvSpPr>
        <p:spPr>
          <a:xfrm>
            <a:off x="5120640" y="405079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Sinergi Kebijakan Daerah</a:t>
            </a:r>
            <a:endParaRPr baseline="0" b="0" cap="none" dirty="0" sz="2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69" name="Text 22"/>
          <p:cNvSpPr txBox="1"/>
          <p:nvPr/>
        </p:nvSpPr>
        <p:spPr>
          <a:xfrm>
            <a:off x="4480560" y="4709160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Integrasi fungsi kawasan konservasi ke dalam RTRW/RDTR, Perdes, dan program pembangunan daerah.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70" name="Shape 23"/>
          <p:cNvSpPr/>
          <p:nvPr/>
        </p:nvSpPr>
        <p:spPr>
          <a:xfrm>
            <a:off x="8046720" y="3886200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71" name="Shape 24"/>
          <p:cNvSpPr/>
          <p:nvPr/>
        </p:nvSpPr>
        <p:spPr>
          <a:xfrm>
            <a:off x="8229600" y="406908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8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77" name="Image 5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353044" y="4192524"/>
            <a:ext cx="256032" cy="256032"/>
          </a:xfrm>
          <a:prstGeom prst="rect"/>
        </p:spPr>
      </p:pic>
      <p:sp>
        <p:nvSpPr>
          <p:cNvPr id="1048772" name="Text 25"/>
          <p:cNvSpPr txBox="1"/>
          <p:nvPr/>
        </p:nvSpPr>
        <p:spPr>
          <a:xfrm>
            <a:off x="8869680" y="405079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Forum Multipihak</a:t>
            </a:r>
            <a:endParaRPr baseline="0" b="0" cap="none" dirty="0" sz="2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73" name="Text 26"/>
          <p:cNvSpPr txBox="1"/>
          <p:nvPr/>
        </p:nvSpPr>
        <p:spPr>
          <a:xfrm>
            <a:off x="8229600" y="4709160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6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Forum kolaborasi pengelolaan kawasan (pemda, TNI/Polri, akademisi, LSM, dunia usaha) dan penyelesaian konflik tenurial secara musyawarah.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74" name="Text 27"/>
          <p:cNvSpPr txBox="1"/>
          <p:nvPr/>
        </p:nvSpPr>
        <p:spPr>
          <a:xfrm>
            <a:off x="11091672" y="6400800"/>
            <a:ext cx="548640" cy="274320"/>
          </a:xfrm>
          <a:prstGeom prst="rect"/>
          <a:noFill/>
        </p:spPr>
        <p:txBody>
          <a:bodyPr anchor="ctr" bIns="0" lIns="0" rIns="0" rtlCol="0" tIns="0" wrap="square"/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baseline="0" b="0" cap="none" dirty="0" sz="9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Text 0"/>
          <p:cNvSpPr txBox="1"/>
          <p:nvPr/>
        </p:nvSpPr>
        <p:spPr>
          <a:xfrm>
            <a:off x="548640" y="365760"/>
            <a:ext cx="11091672" cy="68580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300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Upaya Preventif: Menutup Peluang Terjadinya Gangguan</a:t>
            </a:r>
            <a:endParaRPr baseline="0" b="0" cap="none" dirty="0" sz="30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79" name="Shape 3"/>
          <p:cNvSpPr/>
          <p:nvPr/>
        </p:nvSpPr>
        <p:spPr>
          <a:xfrm>
            <a:off x="548640" y="1600200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80" name="Shape 4"/>
          <p:cNvSpPr/>
          <p:nvPr/>
        </p:nvSpPr>
        <p:spPr>
          <a:xfrm>
            <a:off x="731520" y="178308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78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54964" y="1906524"/>
            <a:ext cx="256032" cy="256032"/>
          </a:xfrm>
          <a:prstGeom prst="rect"/>
        </p:spPr>
      </p:pic>
      <p:sp>
        <p:nvSpPr>
          <p:cNvPr id="1048781" name="Text 5"/>
          <p:cNvSpPr txBox="1"/>
          <p:nvPr/>
        </p:nvSpPr>
        <p:spPr>
          <a:xfrm>
            <a:off x="1371600" y="176479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Patroli Rutin &amp; SMART Patrol</a:t>
            </a:r>
            <a:endParaRPr baseline="0" b="0" cap="none" dirty="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82" name="Text 6"/>
          <p:cNvSpPr txBox="1"/>
          <p:nvPr/>
        </p:nvSpPr>
        <p:spPr>
          <a:xfrm>
            <a:off x="731520" y="2423160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Patroli Polhut/MMP berbasis data (SMART), patroli gabungan dengan TNI/Polri, dan pos jaga di titik rawan.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83" name="Shape 7"/>
          <p:cNvSpPr/>
          <p:nvPr/>
        </p:nvSpPr>
        <p:spPr>
          <a:xfrm>
            <a:off x="4297680" y="1600200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84" name="Shape 8"/>
          <p:cNvSpPr/>
          <p:nvPr/>
        </p:nvSpPr>
        <p:spPr>
          <a:xfrm>
            <a:off x="4480560" y="178308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79" name="Image 1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604004" y="1906524"/>
            <a:ext cx="256032" cy="256032"/>
          </a:xfrm>
          <a:prstGeom prst="rect"/>
        </p:spPr>
      </p:pic>
      <p:sp>
        <p:nvSpPr>
          <p:cNvPr id="1048785" name="Text 9"/>
          <p:cNvSpPr txBox="1"/>
          <p:nvPr/>
        </p:nvSpPr>
        <p:spPr>
          <a:xfrm>
            <a:off x="5120640" y="176479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Penataan &amp; Pemeliharaan Batas</a:t>
            </a:r>
            <a:endParaRPr baseline="0" b="0" cap="none" dirty="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86" name="Text 10"/>
          <p:cNvSpPr txBox="1"/>
          <p:nvPr/>
        </p:nvSpPr>
        <p:spPr>
          <a:xfrm>
            <a:off x="4480560" y="2423160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Rekonstruksi dan pemeliharaan pal batas, pemasangan papan informasi dan larangan, serta penyelesaian tata batas temu gelang.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87" name="Shape 11"/>
          <p:cNvSpPr/>
          <p:nvPr/>
        </p:nvSpPr>
        <p:spPr>
          <a:xfrm>
            <a:off x="8046720" y="1600200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88" name="Shape 12"/>
          <p:cNvSpPr/>
          <p:nvPr/>
        </p:nvSpPr>
        <p:spPr>
          <a:xfrm>
            <a:off x="8229600" y="178308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80" name="Image 2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8353044" y="1906524"/>
            <a:ext cx="256032" cy="256032"/>
          </a:xfrm>
          <a:prstGeom prst="rect"/>
        </p:spPr>
      </p:pic>
      <p:sp>
        <p:nvSpPr>
          <p:cNvPr id="1048789" name="Text 13"/>
          <p:cNvSpPr txBox="1"/>
          <p:nvPr/>
        </p:nvSpPr>
        <p:spPr>
          <a:xfrm>
            <a:off x="8869680" y="176479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Deteksi Dini Berbasis Teknologi</a:t>
            </a:r>
            <a:endParaRPr baseline="0" b="0" cap="none" dirty="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90" name="Text 14"/>
          <p:cNvSpPr txBox="1"/>
          <p:nvPr/>
        </p:nvSpPr>
        <p:spPr>
          <a:xfrm>
            <a:off x="8229600" y="2423160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Pemantauan citra satelit dan drone, titik panas (hotspot), sistem peringatan dini perambahan dan kegiatan terbangun.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91" name="Shape 15"/>
          <p:cNvSpPr/>
          <p:nvPr/>
        </p:nvSpPr>
        <p:spPr>
          <a:xfrm>
            <a:off x="548640" y="3886200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92" name="Shape 16"/>
          <p:cNvSpPr/>
          <p:nvPr/>
        </p:nvSpPr>
        <p:spPr>
          <a:xfrm>
            <a:off x="731520" y="406908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81" name="Image 3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54964" y="4192524"/>
            <a:ext cx="256032" cy="256032"/>
          </a:xfrm>
          <a:prstGeom prst="rect"/>
        </p:spPr>
      </p:pic>
      <p:sp>
        <p:nvSpPr>
          <p:cNvPr id="1048793" name="Text 17"/>
          <p:cNvSpPr txBox="1"/>
          <p:nvPr/>
        </p:nvSpPr>
        <p:spPr>
          <a:xfrm>
            <a:off x="1371600" y="405079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Pengendalian Akses &amp; Perizinan</a:t>
            </a:r>
            <a:endParaRPr baseline="0" b="0" cap="none" dirty="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94" name="Text 18"/>
          <p:cNvSpPr txBox="1"/>
          <p:nvPr/>
        </p:nvSpPr>
        <p:spPr>
          <a:xfrm>
            <a:off x="731520" y="4709160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Penegakan SIMAKSI, pengendalian pengunjung, verifikasi kesesuaian persetujuan wisata alam/jasa lingkungan dengan blok.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95" name="Shape 19"/>
          <p:cNvSpPr/>
          <p:nvPr/>
        </p:nvSpPr>
        <p:spPr>
          <a:xfrm>
            <a:off x="4297680" y="3886200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96" name="Shape 20"/>
          <p:cNvSpPr/>
          <p:nvPr/>
        </p:nvSpPr>
        <p:spPr>
          <a:xfrm>
            <a:off x="4480560" y="406908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82" name="Image 4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>
            <a:off x="4604004" y="4192524"/>
            <a:ext cx="256032" cy="256032"/>
          </a:xfrm>
          <a:prstGeom prst="rect"/>
        </p:spPr>
      </p:pic>
      <p:sp>
        <p:nvSpPr>
          <p:cNvPr id="1048797" name="Text 21"/>
          <p:cNvSpPr txBox="1"/>
          <p:nvPr/>
        </p:nvSpPr>
        <p:spPr>
          <a:xfrm>
            <a:off x="5120640" y="405079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Pengendalian Karhutla</a:t>
            </a:r>
            <a:endParaRPr baseline="0" b="0" cap="none" dirty="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98" name="Text 22"/>
          <p:cNvSpPr txBox="1"/>
          <p:nvPr/>
        </p:nvSpPr>
        <p:spPr>
          <a:xfrm>
            <a:off x="4480560" y="4709160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Brigade pengendalian karhutla, sekat bakar, sarana prasarana, dan koordinasi dengan Manggala Agni serta BPBD.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799" name="Shape 23"/>
          <p:cNvSpPr/>
          <p:nvPr/>
        </p:nvSpPr>
        <p:spPr>
          <a:xfrm>
            <a:off x="8046720" y="3886200"/>
            <a:ext cx="3593592" cy="2103120"/>
          </a:xfrm>
          <a:prstGeom prst="roundRect">
            <a:avLst>
              <a:gd name="adj" fmla="val 5217"/>
            </a:avLst>
          </a:prstGeom>
          <a:solidFill>
            <a:srgbClr val="F4F7F2"/>
          </a:solidFill>
          <a:ln w="12700">
            <a:solidFill>
              <a:srgbClr val="F4F7F2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800" name="Shape 24"/>
          <p:cNvSpPr/>
          <p:nvPr/>
        </p:nvSpPr>
        <p:spPr>
          <a:xfrm>
            <a:off x="8229600" y="4069080"/>
            <a:ext cx="502920" cy="502920"/>
          </a:xfrm>
          <a:prstGeom prst="ellipse"/>
          <a:solidFill>
            <a:srgbClr val="E8F0E3"/>
          </a:solidFill>
          <a:ln w="12700">
            <a:solidFill>
              <a:srgbClr val="E8F0E3"/>
            </a:solidFill>
            <a:prstDash val="solid"/>
          </a:ln>
        </p:spPr>
        <p:txBody>
          <a:bodyPr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2400" i="0" kern="1200" kumimoji="0" lang="en-ID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83" name="Image 5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>
            <a:off x="8353044" y="4192524"/>
            <a:ext cx="256032" cy="256032"/>
          </a:xfrm>
          <a:prstGeom prst="rect"/>
        </p:spPr>
      </p:pic>
      <p:sp>
        <p:nvSpPr>
          <p:cNvPr id="1048801" name="Text 25"/>
          <p:cNvSpPr txBox="1"/>
          <p:nvPr/>
        </p:nvSpPr>
        <p:spPr>
          <a:xfrm>
            <a:off x="8869680" y="4050792"/>
            <a:ext cx="2633472" cy="548640"/>
          </a:xfrm>
          <a:prstGeom prst="rect"/>
          <a:noFill/>
        </p:spPr>
        <p:txBody>
          <a:bodyPr anchor="ctr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i="0" kern="1200" kumimoji="0" lang="en-US" noProof="0" normalizeH="0" spc="0" strike="noStrike" u="none">
                <a:ln>
                  <a:noFill/>
                </a:ln>
                <a:solidFill>
                  <a:srgbClr val="1F4D2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Penegakan Hukum Terpadu</a:t>
            </a:r>
            <a:endParaRPr baseline="0" b="0" cap="none" dirty="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802" name="Text 26"/>
          <p:cNvSpPr txBox="1"/>
          <p:nvPr/>
        </p:nvSpPr>
        <p:spPr>
          <a:xfrm>
            <a:off x="8229600" y="4709160"/>
            <a:ext cx="3227832" cy="1143000"/>
          </a:xfrm>
          <a:prstGeom prst="rect"/>
          <a:noFill/>
        </p:spPr>
        <p:txBody>
          <a:bodyPr anchor="t" bIns="0" lIns="0" rIns="0" rtlCol="0" tIns="0" wrap="square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1E2A22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Pemberian sanksi administratif (PP 24/2021 jo. PP 45/2025), koordinasi Gakkum dan Satgas PKH, serta penertiban kegiatan terbangun.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803" name="Text 27"/>
          <p:cNvSpPr txBox="1"/>
          <p:nvPr/>
        </p:nvSpPr>
        <p:spPr>
          <a:xfrm>
            <a:off x="11091672" y="6400800"/>
            <a:ext cx="548640" cy="274320"/>
          </a:xfrm>
          <a:prstGeom prst="rect"/>
          <a:noFill/>
        </p:spPr>
        <p:txBody>
          <a:bodyPr anchor="ctr" bIns="0" lIns="0" rIns="0" rtlCol="0" tIns="0" wrap="square"/>
          <a:p>
            <a:pPr algn="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srgbClr val="5B6B6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baseline="0" b="0" cap="none" dirty="0" sz="9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6" name="Image 0" descr="preencoded.png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/>
        </p:spPr>
      </p:pic>
      <p:sp>
        <p:nvSpPr>
          <p:cNvPr id="1048808" name="Text 0"/>
          <p:cNvSpPr/>
          <p:nvPr/>
        </p:nvSpPr>
        <p:spPr>
          <a:xfrm>
            <a:off x="661475" y="4710665"/>
            <a:ext cx="6296860" cy="443012"/>
          </a:xfrm>
          <a:prstGeom prst="rect"/>
          <a:noFill/>
        </p:spPr>
        <p:txBody>
          <a:bodyPr anchor="t" bIns="0" lIns="0" rIns="0" rtlCol="0" tIns="0" wrap="none"/>
          <a:p>
            <a:pPr algn="l" defTabSz="914400" eaLnBrk="1" fontAlgn="auto" hangingPunct="1" indent="0" latinLnBrk="0" lvl="0" marL="0" marR="0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6600" i="0" kern="1200" kumimoji="0" lang="en-US" noProof="0" normalizeH="0" spc="0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TERIMA KASIH</a:t>
            </a:r>
            <a:endParaRPr baseline="0" b="1" cap="none" dirty="0" sz="66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809" name="Text 2"/>
          <p:cNvSpPr/>
          <p:nvPr/>
        </p:nvSpPr>
        <p:spPr>
          <a:xfrm>
            <a:off x="661475" y="3538537"/>
            <a:ext cx="6296860" cy="995625"/>
          </a:xfrm>
          <a:prstGeom prst="rect"/>
          <a:noFill/>
        </p:spPr>
        <p:txBody>
          <a:bodyPr anchor="t" bIns="0" lIns="0" rIns="0" rtlCol="0" tIns="0" wrap="square">
            <a:normAutofit fontScale="99643" lnSpcReduction="20000"/>
          </a:bodyPr>
          <a:p>
            <a:pPr algn="l" defTabSz="914400" eaLnBrk="1" fontAlgn="auto" hangingPunct="1" indent="0" latinLnBrk="0" lvl="0" marL="0" marR="0" rtl="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srgbClr val="6F655D"/>
                </a:solidFill>
                <a:effectLst/>
                <a:uLnTx/>
                <a:uFillTx/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Oleh karena itu, solusinya harus berbasis bentang alam, terintegrasi, dan kolaboratif. Penguatan sinergi menuntut: kepastian tata kelola, satu basis data dan peta bersama, prioritas lokasi, pembagian peran yang jelas, dan monitoring berbasis outcome untuk memastikan keberlanjutan dan manfaat bagi masyarakat.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810" name="Kotak Teks 7"/>
          <p:cNvSpPr txBox="1"/>
          <p:nvPr/>
        </p:nvSpPr>
        <p:spPr>
          <a:xfrm>
            <a:off x="593741" y="378331"/>
            <a:ext cx="6096000" cy="2416048"/>
          </a:xfrm>
          <a:prstGeom prst="rect"/>
          <a:noFill/>
        </p:spPr>
        <p:txBody>
          <a:bodyPr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850" i="0" kern="1200" kumimoji="0" lang="en-US" noProof="0" normalizeH="0" spc="0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"</a:t>
            </a:r>
            <a:r>
              <a:rPr baseline="0" b="0" cap="none" dirty="0" sz="3850" i="0" kern="1200" kumimoji="0" lang="en-US" noProof="0" normalizeH="0" spc="0" err="1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Permasalahan</a:t>
            </a:r>
            <a:r>
              <a:rPr baseline="0" b="0" cap="none" dirty="0" sz="3850" i="0" kern="1200" kumimoji="0" lang="en-US" noProof="0" normalizeH="0" spc="0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</a:t>
            </a:r>
            <a:r>
              <a:rPr baseline="0" b="0" cap="none" dirty="0" sz="3850" i="0" kern="1200" kumimoji="0" lang="en-US" noProof="0" normalizeH="0" spc="0" err="1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kehutanan</a:t>
            </a:r>
            <a:r>
              <a:rPr baseline="0" b="0" cap="none" dirty="0" sz="3850" i="0" kern="1200" kumimoji="0" lang="en-US" noProof="0" normalizeH="0" spc="0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</a:t>
            </a:r>
            <a:br>
              <a:rPr baseline="0" b="0" cap="none" dirty="0" sz="3850" i="0" kern="1200" kumimoji="0" lang="en-US" noProof="0" normalizeH="0" spc="0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</a:br>
            <a:r>
              <a:rPr baseline="0" b="0" cap="none" dirty="0" sz="3850" i="0" kern="1200" kumimoji="0" lang="en-US" noProof="0" normalizeH="0" spc="0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Jawa Barat </a:t>
            </a:r>
            <a:r>
              <a:rPr baseline="0" b="0" cap="none" dirty="0" sz="3850" i="0" kern="1200" kumimoji="0" lang="en-US" noProof="0" normalizeH="0" spc="0" err="1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tidak</a:t>
            </a:r>
            <a:r>
              <a:rPr baseline="0" b="0" cap="none" dirty="0" sz="3850" i="0" kern="1200" kumimoji="0" lang="en-US" noProof="0" normalizeH="0" spc="0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</a:t>
            </a:r>
            <a:r>
              <a:rPr baseline="0" b="0" cap="none" dirty="0" sz="3850" i="0" kern="1200" kumimoji="0" lang="en-US" noProof="0" normalizeH="0" spc="0" err="1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mengikuti</a:t>
            </a:r>
            <a:r>
              <a:rPr baseline="0" b="0" cap="none" dirty="0" sz="3850" i="0" kern="1200" kumimoji="0" lang="en-US" noProof="0" normalizeH="0" spc="0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batas k</a:t>
            </a:r>
            <a:r>
              <a:rPr dirty="0" sz="3850" lang="en-US" err="1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awasan</a:t>
            </a:r>
            <a:r>
              <a:rPr dirty="0" sz="3850" lang="en-US">
                <a:solidFill>
                  <a:srgbClr val="4B6981"/>
                </a:solidFill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 dan </a:t>
            </a:r>
            <a:r>
              <a:rPr baseline="0" b="0" cap="none" dirty="0" sz="3850" i="0" kern="1200" kumimoji="0" lang="en-US" noProof="0" normalizeH="0" spc="0" err="1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kewenangan</a:t>
            </a:r>
            <a:r>
              <a:rPr baseline="0" b="0" cap="none" dirty="0" sz="3850" i="0" kern="1200" kumimoji="0" lang="en-US" noProof="0" normalizeH="0" spc="0" strike="noStrike" u="none">
                <a:ln>
                  <a:noFill/>
                </a:ln>
                <a:solidFill>
                  <a:srgbClr val="4B6981"/>
                </a:solidFill>
                <a:effectLst/>
                <a:uLnTx/>
                <a:uFillTx/>
                <a:latin typeface="Playfair Display SemiBold" pitchFamily="34" charset="0"/>
                <a:ea typeface="Playfair Display SemiBold" pitchFamily="34" charset="-122"/>
                <a:cs typeface="Playfair Display SemiBold" pitchFamily="34" charset="-120"/>
              </a:rPr>
              <a:t>”</a:t>
            </a:r>
            <a:endParaRPr baseline="0" b="0" cap="none" dirty="0" sz="385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1_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2_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itel P661N</dc:creator>
  <cp:lastModifiedBy>data kk sangkan</cp:lastModifiedBy>
  <dcterms:created xsi:type="dcterms:W3CDTF">2013-01-26T19:14:16Z</dcterms:created>
  <dcterms:modified xsi:type="dcterms:W3CDTF">2026-09-29T14:15:18Z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a5637f8df3f3468b827a2f7bcafc1df3_23</vt:lpwstr>
  </property>
</Properties>
</file>