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97" r:id="rId3"/>
    <p:sldMasterId id="2147483703" r:id="rId4"/>
    <p:sldMasterId id="2147483715" r:id="rId5"/>
    <p:sldMasterId id="2147483729" r:id="rId6"/>
    <p:sldMasterId id="2147483735" r:id="rId7"/>
  </p:sldMasterIdLst>
  <p:notesMasterIdLst>
    <p:notesMasterId r:id="rId44"/>
  </p:notesMasterIdLst>
  <p:sldIdLst>
    <p:sldId id="285" r:id="rId8"/>
    <p:sldId id="262" r:id="rId9"/>
    <p:sldId id="328" r:id="rId10"/>
    <p:sldId id="279" r:id="rId11"/>
    <p:sldId id="259" r:id="rId12"/>
    <p:sldId id="258" r:id="rId13"/>
    <p:sldId id="438" r:id="rId14"/>
    <p:sldId id="329" r:id="rId15"/>
    <p:sldId id="330" r:id="rId16"/>
    <p:sldId id="466" r:id="rId17"/>
    <p:sldId id="467" r:id="rId18"/>
    <p:sldId id="263" r:id="rId19"/>
    <p:sldId id="481" r:id="rId20"/>
    <p:sldId id="484" r:id="rId21"/>
    <p:sldId id="264" r:id="rId22"/>
    <p:sldId id="261" r:id="rId23"/>
    <p:sldId id="477" r:id="rId24"/>
    <p:sldId id="478" r:id="rId25"/>
    <p:sldId id="479" r:id="rId26"/>
    <p:sldId id="480" r:id="rId27"/>
    <p:sldId id="483" r:id="rId28"/>
    <p:sldId id="482" r:id="rId29"/>
    <p:sldId id="256" r:id="rId30"/>
    <p:sldId id="270" r:id="rId31"/>
    <p:sldId id="272" r:id="rId32"/>
    <p:sldId id="282" r:id="rId33"/>
    <p:sldId id="281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284" r:id="rId42"/>
    <p:sldId id="475" r:id="rId43"/>
  </p:sldIdLst>
  <p:sldSz cx="9144000" cy="5143500" type="screen16x9"/>
  <p:notesSz cx="6858000" cy="9144000"/>
  <p:embeddedFontLst>
    <p:embeddedFont>
      <p:font typeface="Aptos Narrow" panose="020B0004020202020204" pitchFamily="34" charset="0"/>
      <p:regular r:id="rId45"/>
      <p:bold r:id="rId46"/>
      <p:italic r:id="rId47"/>
      <p:boldItalic r:id="rId48"/>
    </p:embeddedFont>
    <p:embeddedFont>
      <p:font typeface="Arial Black" panose="020B0604020202020204" pitchFamily="34" charset="0"/>
      <p:bold r:id="rId49"/>
    </p:embeddedFont>
    <p:embeddedFont>
      <p:font typeface="Lato Black" panose="020F0502020204030204" pitchFamily="34" charset="0"/>
      <p:bold r:id="rId50"/>
      <p:italic r:id="rId51"/>
      <p:boldItalic r:id="rId52"/>
    </p:embeddedFont>
    <p:embeddedFont>
      <p:font typeface="Lato Light" panose="020F0302020204030204" pitchFamily="34" charset="0"/>
      <p:regular r:id="rId53"/>
      <p:italic r:id="rId54"/>
    </p:embeddedFont>
    <p:embeddedFont>
      <p:font typeface="Lucida Sans Unicode" panose="020B0602030504020204" pitchFamily="34" charset="0"/>
      <p:regular r:id="rId55"/>
    </p:embeddedFont>
    <p:embeddedFont>
      <p:font typeface="Montserrat" pitchFamily="2" charset="77"/>
      <p:regular r:id="rId56"/>
      <p:bold r:id="rId57"/>
      <p:italic r:id="rId58"/>
      <p:boldItalic r:id="rId59"/>
    </p:embeddedFont>
    <p:embeddedFont>
      <p:font typeface="Montserrat SemiBold" panose="020F0502020204030204" pitchFamily="34" charset="0"/>
      <p:regular r:id="rId60"/>
      <p:bold r:id="rId61"/>
      <p:italic r:id="rId62"/>
      <p:boldItalic r:id="rId63"/>
    </p:embeddedFont>
    <p:embeddedFont>
      <p:font typeface="Nunito Light" panose="020F0302020204030204" pitchFamily="34" charset="0"/>
      <p:regular r:id="rId64"/>
      <p:italic r:id="rId65"/>
    </p:embeddedFont>
    <p:embeddedFont>
      <p:font typeface="Raleway ExtraBold" panose="020F0502020204030204" pitchFamily="34" charset="0"/>
      <p:bold r:id="rId66"/>
      <p:italic r:id="rId67"/>
      <p:boldItalic r:id="rId68"/>
    </p:embeddedFont>
    <p:embeddedFont>
      <p:font typeface="Raleway Light" panose="020F0302020204030204" pitchFamily="34" charset="0"/>
      <p:regular r:id="rId69"/>
      <p:italic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Verdana" panose="020B0604030504040204" pitchFamily="34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08B26E3-EDAA-43AC-A42D-5DC536272A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5" autoAdjust="0"/>
    <p:restoredTop sz="94692"/>
  </p:normalViewPr>
  <p:slideViewPr>
    <p:cSldViewPr snapToGrid="0">
      <p:cViewPr varScale="1">
        <p:scale>
          <a:sx n="136" d="100"/>
          <a:sy n="136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60c1179a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260c1179a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5697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0059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A4908-C06F-86C5-CF77-2F3910DFA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FDECA-4FCC-8744-C3D4-C5775843D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C4870-BBAB-2573-5CE4-1B98CE4EB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2425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7250" y="693600"/>
            <a:ext cx="5707200" cy="320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7250" y="3974100"/>
            <a:ext cx="5707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9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92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93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9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5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5"/>
            <a:ext cx="2555875" cy="2926556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1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1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804275"/>
            <a:ext cx="6476700" cy="13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39500"/>
            <a:ext cx="2260200" cy="134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4005498"/>
            <a:ext cx="6476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98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4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EC5C5EAC-3D74-4975-BB83-905303C73EF3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63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39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4572000" cy="3346451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41115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65B9CE14-265A-4B1F-9FEE-BA1E48A7B359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9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10" name="Oval 9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32071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7432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45720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64008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AD8C98A2-658D-47F8-ACEC-440A57B65197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46269" y="1200150"/>
            <a:ext cx="2374458" cy="2374458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DEC3BF4B-E5EA-46A1-A2C3-530A6E231900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13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14" name="Oval 13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24" name="Oval 23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66223" y="1027120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757196" y="1027120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548169" y="1030996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339142" y="1034817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66223" y="2834785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757196" y="2834785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548169" y="2827088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339142" y="2827088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31C4BEEE-441D-429A-BB96-398E35E84B96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4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5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26" name="Oval 25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5109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69870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741588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5109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69870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741588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66600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741588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613293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66600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741588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2613293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612088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487065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-5109" y="290905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612088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487065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-5109" y="377998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3483798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3483798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31CC8F2E-F3E9-4B11-954E-E68C15FFC26E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5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26" name="Oval 25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03030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7800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94971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03030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07800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94971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438613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31358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18529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438613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631358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718529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82021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695193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4566903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82021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695193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4566903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05579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805579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0F47F75C-EADB-45C8-ABD4-A41C9D3104A4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50" y="457200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92165" y="1200150"/>
            <a:ext cx="2895598" cy="2895600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5F305440-EAE3-4270-B330-3366DD1AB459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 descr="HWijjF7RwOPGEJ1nb4Zb_IMG_37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9" b="23489"/>
          <a:stretch>
            <a:fillRect/>
          </a:stretch>
        </p:blipFill>
        <p:spPr bwMode="auto">
          <a:xfrm>
            <a:off x="0" y="0"/>
            <a:ext cx="9144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8"/>
            <a:ext cx="9144000" cy="3983831"/>
          </a:xfrm>
          <a:prstGeom prst="rect">
            <a:avLst/>
          </a:prstGeom>
          <a:solidFill>
            <a:srgbClr val="2C4155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 descr="iPhone White 5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 b="29520"/>
          <a:stretch>
            <a:fillRect/>
          </a:stretch>
        </p:blipFill>
        <p:spPr bwMode="auto">
          <a:xfrm>
            <a:off x="3396424" y="1013240"/>
            <a:ext cx="2191655" cy="29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35291" y="1745822"/>
            <a:ext cx="1500410" cy="2238710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9099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BDA76896-97BE-46AD-B706-30A9E78F9F0E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086100"/>
          </a:xfrm>
        </p:spPr>
        <p:txBody>
          <a:bodyPr rtlCol="0">
            <a:normAutofit/>
          </a:bodyPr>
          <a:lstStyle>
            <a:lvl1pPr>
              <a:defRPr sz="1013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2081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" y="0"/>
            <a:ext cx="4400573" cy="5143500"/>
          </a:xfrm>
        </p:spPr>
        <p:txBody>
          <a:bodyPr rtlCol="0">
            <a:normAutofit/>
          </a:bodyPr>
          <a:lstStyle>
            <a:lvl1pPr>
              <a:defRPr sz="1013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9AED9AF5-0444-42A4-8688-30172096C93C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58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26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41115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B841BDA2-359B-4227-8338-76509D395692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7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EC5C5EAC-3D74-4975-BB83-905303C73EF3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3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766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4572000" cy="3346451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41115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65B9CE14-265A-4B1F-9FEE-BA1E48A7B359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9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10" name="Oval 9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32071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7432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45720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6400800" y="1352550"/>
            <a:ext cx="1600200" cy="16002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AD8C98A2-658D-47F8-ACEC-440A57B65197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46269" y="1200150"/>
            <a:ext cx="2374458" cy="2374458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DEC3BF4B-E5EA-46A1-A2C3-530A6E231900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5055279" y="2389551"/>
            <a:ext cx="250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583300" y="2389551"/>
            <a:ext cx="250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5055275" y="20815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1583300" y="20815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3250" y="457200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13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14" name="Oval 13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24" name="Oval 23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66223" y="1027120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757196" y="1027120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548169" y="1030996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339142" y="1034817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66223" y="2834785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757196" y="2834785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548169" y="2827088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339142" y="2827088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21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31C4BEEE-441D-429A-BB96-398E35E84B96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5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26" name="Oval 25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5109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69870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741588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5109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69870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741588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66600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741588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613293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66600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741588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2613293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612088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487065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-5109" y="290905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612088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487065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-5109" y="377998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3483798" y="2890009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3483798" y="376093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31CC8F2E-F3E9-4B11-954E-E68C15FFC26E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5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26" name="Oval 25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31" name="Oval 30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03030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7800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94971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03030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07800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94971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438613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31358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18529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438613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631358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718529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820216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695193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4566903" y="1143003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820216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695193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4566903" y="201394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055798" y="1123956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8055798" y="1994894"/>
            <a:ext cx="859615" cy="8588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0F47F75C-EADB-45C8-ABD4-A41C9D3104A4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070872"/>
            <a:ext cx="9144000" cy="1303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11"/>
          <p:cNvGrpSpPr/>
          <p:nvPr userDrawn="1"/>
        </p:nvGrpSpPr>
        <p:grpSpPr bwMode="auto">
          <a:xfrm>
            <a:off x="183334" y="353634"/>
            <a:ext cx="582140" cy="103585"/>
            <a:chOff x="6221638" y="2403583"/>
            <a:chExt cx="1501283" cy="267029"/>
          </a:xfrm>
        </p:grpSpPr>
        <p:sp>
          <p:nvSpPr>
            <p:cNvPr id="7" name="Oval 6"/>
            <p:cNvSpPr/>
            <p:nvPr/>
          </p:nvSpPr>
          <p:spPr>
            <a:xfrm>
              <a:off x="7449681" y="2403583"/>
              <a:ext cx="273240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142671" y="2403583"/>
              <a:ext cx="273240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35660" y="2403583"/>
              <a:ext cx="273240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28649" y="2403583"/>
              <a:ext cx="273240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21638" y="2403583"/>
              <a:ext cx="273240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2174" y="127748"/>
            <a:ext cx="7285075" cy="548307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2111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92163" y="514352"/>
            <a:ext cx="7285038" cy="292100"/>
          </a:xfrm>
        </p:spPr>
        <p:txBody>
          <a:bodyPr>
            <a:noAutofit/>
          </a:bodyPr>
          <a:lstStyle>
            <a:lvl1pPr>
              <a:defRPr sz="818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92165" y="1200150"/>
            <a:ext cx="2895598" cy="2895600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5F305440-EAE3-4270-B330-3366DD1AB459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4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 descr="HWijjF7RwOPGEJ1nb4Zb_IMG_37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9" b="23489"/>
          <a:stretch>
            <a:fillRect/>
          </a:stretch>
        </p:blipFill>
        <p:spPr bwMode="auto">
          <a:xfrm>
            <a:off x="0" y="0"/>
            <a:ext cx="9144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8"/>
            <a:ext cx="9144000" cy="3983831"/>
          </a:xfrm>
          <a:prstGeom prst="rect">
            <a:avLst/>
          </a:prstGeom>
          <a:solidFill>
            <a:srgbClr val="2C4155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 descr="iPhone White 5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 b="29520"/>
          <a:stretch>
            <a:fillRect/>
          </a:stretch>
        </p:blipFill>
        <p:spPr bwMode="auto">
          <a:xfrm>
            <a:off x="3396424" y="1013240"/>
            <a:ext cx="2191655" cy="29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35291" y="1745822"/>
            <a:ext cx="1500410" cy="2238710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62456" y="269099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BDA76896-97BE-46AD-B706-30A9E78F9F0E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086100"/>
          </a:xfrm>
        </p:spPr>
        <p:txBody>
          <a:bodyPr rtlCol="0">
            <a:normAutofit/>
          </a:bodyPr>
          <a:lstStyle>
            <a:lvl1pPr>
              <a:defRPr sz="1013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8949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 userDrawn="1"/>
        </p:nvSpPr>
        <p:spPr>
          <a:xfrm>
            <a:off x="8535671" y="290512"/>
            <a:ext cx="258927" cy="2589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5" tIns="34287" rIns="68575" bIns="34287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" y="0"/>
            <a:ext cx="4400573" cy="5143500"/>
          </a:xfrm>
        </p:spPr>
        <p:txBody>
          <a:bodyPr rtlCol="0">
            <a:normAutofit/>
          </a:bodyPr>
          <a:lstStyle>
            <a:lvl1pPr>
              <a:defRPr sz="1013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62456" y="267314"/>
            <a:ext cx="399402" cy="273844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Raleway Regular"/>
                <a:ea typeface="Raleway Regular"/>
                <a:cs typeface="Raleway Regular"/>
              </a:defRPr>
            </a:lvl1pPr>
          </a:lstStyle>
          <a:p>
            <a:fld id="{9AED9AF5-0444-42A4-8688-30172096C93C}" type="slidenum">
              <a:rPr lang="en-US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4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" y="3267075"/>
            <a:ext cx="1223963" cy="12239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350" y="1895475"/>
            <a:ext cx="1223963" cy="1219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1837" y="1895475"/>
            <a:ext cx="1223963" cy="1219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95475" y="3267075"/>
            <a:ext cx="1219200" cy="122396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1837" y="3267075"/>
            <a:ext cx="1223963" cy="122396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29325" y="3267075"/>
            <a:ext cx="1219200" cy="122396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48200" y="1895475"/>
            <a:ext cx="1223963" cy="12192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10450" y="1895475"/>
            <a:ext cx="1223963" cy="12192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00925" y="3267075"/>
            <a:ext cx="1223963" cy="122396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29026" y="623888"/>
            <a:ext cx="1883966" cy="20002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2914650" y="204787"/>
            <a:ext cx="3314700" cy="490538"/>
          </a:xfrm>
          <a:custGeom>
            <a:avLst/>
            <a:gdLst/>
            <a:ahLst/>
            <a:cxnLst/>
            <a:rect l="l" t="t" r="r" b="b"/>
            <a:pathLst>
              <a:path w="6629400" h="981075">
                <a:moveTo>
                  <a:pt x="6509258" y="0"/>
                </a:moveTo>
                <a:lnTo>
                  <a:pt x="120141" y="0"/>
                </a:lnTo>
                <a:lnTo>
                  <a:pt x="73348" y="9449"/>
                </a:lnTo>
                <a:lnTo>
                  <a:pt x="35163" y="35210"/>
                </a:lnTo>
                <a:lnTo>
                  <a:pt x="9431" y="73402"/>
                </a:lnTo>
                <a:lnTo>
                  <a:pt x="0" y="120142"/>
                </a:lnTo>
                <a:lnTo>
                  <a:pt x="0" y="860932"/>
                </a:lnTo>
                <a:lnTo>
                  <a:pt x="9431" y="907672"/>
                </a:lnTo>
                <a:lnTo>
                  <a:pt x="35163" y="945864"/>
                </a:lnTo>
                <a:lnTo>
                  <a:pt x="73348" y="971625"/>
                </a:lnTo>
                <a:lnTo>
                  <a:pt x="120141" y="981075"/>
                </a:lnTo>
                <a:lnTo>
                  <a:pt x="6509258" y="981075"/>
                </a:lnTo>
                <a:lnTo>
                  <a:pt x="6556051" y="971625"/>
                </a:lnTo>
                <a:lnTo>
                  <a:pt x="6594236" y="945864"/>
                </a:lnTo>
                <a:lnTo>
                  <a:pt x="6619968" y="907672"/>
                </a:lnTo>
                <a:lnTo>
                  <a:pt x="6629400" y="860932"/>
                </a:lnTo>
                <a:lnTo>
                  <a:pt x="6629400" y="120142"/>
                </a:lnTo>
                <a:lnTo>
                  <a:pt x="6620240" y="74183"/>
                </a:lnTo>
                <a:lnTo>
                  <a:pt x="6594221" y="35178"/>
                </a:lnTo>
                <a:lnTo>
                  <a:pt x="6555263" y="9159"/>
                </a:lnTo>
                <a:lnTo>
                  <a:pt x="65092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43350" y="300038"/>
            <a:ext cx="2152650" cy="30480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48000" y="276225"/>
            <a:ext cx="757238" cy="34766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29325" y="1895475"/>
            <a:ext cx="1223963" cy="121920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48200" y="3267075"/>
            <a:ext cx="1223963" cy="12239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8318" y="934402"/>
            <a:ext cx="5859145" cy="338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2461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91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129" y="768191"/>
            <a:ext cx="8607743" cy="338507"/>
          </a:xfrm>
        </p:spPr>
        <p:txBody>
          <a:bodyPr lIns="0" tIns="0" rIns="0" bIns="0"/>
          <a:lstStyle>
            <a:lvl1pPr>
              <a:defRPr sz="22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966" y="1187467"/>
            <a:ext cx="8180069" cy="246173"/>
          </a:xfrm>
        </p:spPr>
        <p:txBody>
          <a:bodyPr lIns="0" tIns="0" rIns="0" bIns="0"/>
          <a:lstStyle>
            <a:lvl1pPr>
              <a:defRPr sz="16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086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129" y="768191"/>
            <a:ext cx="8607743" cy="338507"/>
          </a:xfrm>
        </p:spPr>
        <p:txBody>
          <a:bodyPr lIns="0" tIns="0" rIns="0" bIns="0"/>
          <a:lstStyle>
            <a:lvl1pPr>
              <a:defRPr sz="22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6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6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81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42948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>
            <a:spLocks noGrp="1"/>
          </p:cNvSpPr>
          <p:nvPr>
            <p:ph type="pic" idx="2"/>
          </p:nvPr>
        </p:nvSpPr>
        <p:spPr>
          <a:xfrm>
            <a:off x="5464675" y="1337600"/>
            <a:ext cx="2966100" cy="32664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13250" y="457200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129" y="768191"/>
            <a:ext cx="8607743" cy="338507"/>
          </a:xfrm>
        </p:spPr>
        <p:txBody>
          <a:bodyPr lIns="0" tIns="0" rIns="0" bIns="0"/>
          <a:lstStyle>
            <a:lvl1pPr>
              <a:defRPr sz="2201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826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52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52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0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4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38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83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4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713225" y="1307100"/>
            <a:ext cx="77175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97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6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5162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3703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852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191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22847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7447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344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5039701" y="1587400"/>
            <a:ext cx="3384300" cy="28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2"/>
          </p:nvPr>
        </p:nvSpPr>
        <p:spPr>
          <a:xfrm>
            <a:off x="720000" y="1587400"/>
            <a:ext cx="3384300" cy="28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713250" y="457200"/>
            <a:ext cx="7717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0977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6961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1048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0871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937662" y="3141625"/>
            <a:ext cx="2175300" cy="869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2"/>
          </p:nvPr>
        </p:nvSpPr>
        <p:spPr>
          <a:xfrm>
            <a:off x="3484387" y="3141625"/>
            <a:ext cx="2175300" cy="869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ubTitle" idx="3"/>
          </p:nvPr>
        </p:nvSpPr>
        <p:spPr>
          <a:xfrm>
            <a:off x="6031111" y="3141625"/>
            <a:ext cx="2175300" cy="869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720000" y="47785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 idx="4"/>
          </p:nvPr>
        </p:nvSpPr>
        <p:spPr>
          <a:xfrm>
            <a:off x="937588" y="2569400"/>
            <a:ext cx="2175300" cy="558900"/>
          </a:xfrm>
          <a:prstGeom prst="rect">
            <a:avLst/>
          </a:prstGeom>
          <a:solidFill>
            <a:schemeClr val="dk2"/>
          </a:solidFill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 idx="5"/>
          </p:nvPr>
        </p:nvSpPr>
        <p:spPr>
          <a:xfrm>
            <a:off x="3484238" y="2569400"/>
            <a:ext cx="2175300" cy="558900"/>
          </a:xfrm>
          <a:prstGeom prst="rect">
            <a:avLst/>
          </a:prstGeom>
          <a:solidFill>
            <a:schemeClr val="dk2"/>
          </a:solidFill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title" idx="6"/>
          </p:nvPr>
        </p:nvSpPr>
        <p:spPr>
          <a:xfrm>
            <a:off x="6031038" y="2569400"/>
            <a:ext cx="2175300" cy="558900"/>
          </a:xfrm>
          <a:prstGeom prst="rect">
            <a:avLst/>
          </a:prstGeom>
          <a:solidFill>
            <a:schemeClr val="dk2"/>
          </a:solidFill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577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2C618-0310-43B1-943E-9A06A158B9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44" name="object 152">
            <a:extLst>
              <a:ext uri="{FF2B5EF4-FFF2-40B4-BE49-F238E27FC236}">
                <a16:creationId xmlns:a16="http://schemas.microsoft.com/office/drawing/2014/main" id="{52D9E0E0-B967-13A8-B92F-C752BC71FAEE}"/>
              </a:ext>
            </a:extLst>
          </p:cNvPr>
          <p:cNvSpPr txBox="1">
            <a:spLocks/>
          </p:cNvSpPr>
          <p:nvPr userDrawn="1"/>
        </p:nvSpPr>
        <p:spPr>
          <a:xfrm>
            <a:off x="8767497" y="4934034"/>
            <a:ext cx="189709" cy="166873"/>
          </a:xfrm>
          <a:prstGeom prst="rect">
            <a:avLst/>
          </a:prstGeom>
        </p:spPr>
        <p:txBody>
          <a:bodyPr vert="horz" wrap="square" lIns="0" tIns="5239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8">
              <a:spcBef>
                <a:spcPts val="41"/>
              </a:spcBef>
            </a:pPr>
            <a:fld id="{81D60167-4931-47E6-BA6A-407CBD079E47}" type="slidenum">
              <a:rPr lang="en-ID" sz="1050" spc="8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28578">
                <a:spcBef>
                  <a:spcPts val="41"/>
                </a:spcBef>
              </a:pPr>
              <a:t>‹#›</a:t>
            </a:fld>
            <a:endParaRPr lang="en-ID" sz="1050" spc="8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0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422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363" y="84010"/>
            <a:ext cx="8458200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362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363" y="84010"/>
            <a:ext cx="8458200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065" y="876109"/>
            <a:ext cx="22964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78501" y="1386744"/>
            <a:ext cx="369189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21F1F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238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363" y="84010"/>
            <a:ext cx="8458200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76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4386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24DA-674F-333C-BFB8-8A2DE67DC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44B30-D487-DB5E-456D-384AC9005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EE9E9-3DF4-0C4D-97AC-7199FAE8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FE788-14A5-375C-FEE3-A52EAB38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A2168-340B-DD4A-D0F9-313BFFE5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00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A28B-DB30-63C4-4E6C-74BB1FB5C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5B78F-1466-396E-15A7-FE04AD2A2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5194-D1C7-1953-381A-BCB47CC6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4E44A-FD5E-5599-8A05-92D71271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F042D-A492-9BA3-9D2F-AFF8D0FB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858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8DD8A-BB10-C558-5D12-49C083CD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71790-D573-6F86-61A5-914BAF93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893B-E8D7-E1A4-0D26-8A7DE47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1DDA2-CBCB-4E95-6E99-40F7DDB7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F687-39A4-793B-D2CD-06BD448D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74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532A-903D-689C-2DF6-6351E11C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20544-F4A2-D8E8-A696-06BBBB489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10BAE-BC08-BE83-65FF-2EE8BE11C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41142-D6B9-22F0-B837-8ACD6488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625B7-D3D0-DD76-5A19-0FDA4DEC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4FB51-33E4-8E90-FB4F-A788329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95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7558-93F7-2984-79E1-165C6D0B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5646E-61C7-0185-D51D-FDCCC0B2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2AA07-620F-890A-1DB9-F9961E5FB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4FB1C-01AC-3944-E24F-1FBA6CA37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E3B9F-F948-98F7-8BC9-CA9BE5E4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D884E-81E3-97CF-135B-36BA8380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95336-813A-DD64-A2C8-69021416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01B07-CE87-489B-A567-AB19F940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60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E190-2DCB-6CF3-2FE8-BEB9917B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8F638-2AF6-D4E7-A7F1-B3DD53D5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1A57E-6372-0FB9-F48F-219373D8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7343A-FE7D-D36A-C83B-BFE91DF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32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B40DC-DBB5-7C36-7A59-571CE6ED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CFDB2-A3E6-80DD-BB7D-EADFF6D4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2092F-1763-11AE-890D-5559ACF1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36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81BD-919C-414F-C1BD-63FA20D7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AE282-EB20-20A2-B8B2-2B692CC90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2B9AA-CD17-A0E1-A252-66B41A090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70F94-FABC-B9F9-E23C-D4D1DDBB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BB28B-5680-2F15-F356-C828D31B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D324-262E-7110-C1AA-704AED7C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287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31E6-E6EA-FA58-A1BE-693A48F2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448024-BE23-945F-D039-07D12F49CD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01616-F231-7C26-B609-42E2A3051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5569B-2CD1-B952-23E8-03CA8544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B235B-EBB1-BEFB-833F-022958B1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9F5F9-770E-E0E7-5594-E43AA91B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7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19581"/>
            <a:ext cx="6576000" cy="10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1284000" y="28268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62CC-19EB-1955-7F97-6CAFE66E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B87E7-B004-73B7-618B-007231433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87885-F396-3595-B437-14E7F68C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CCAB7-689E-4F1F-910B-9D4EC0E2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39D7E-2A1C-F84D-DA4C-8163EA23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0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EE0D8F-9F2F-874E-F140-AE7792066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263FA-1790-8964-7BB1-C4EF192C7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C82E-FE58-297B-EC57-D201D392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CE5F-61E2-479A-4C53-138374C9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6C4ED-AF11-901C-0E1C-B59A6CD3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ctr" defTabSz="342900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1" latinLnBrk="0" hangingPunct="1">
        <a:spcBef>
          <a:spcPct val="100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1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116882"/>
            <a:ext cx="9144000" cy="1026794"/>
          </a:xfrm>
          <a:custGeom>
            <a:avLst/>
            <a:gdLst/>
            <a:ahLst/>
            <a:cxnLst/>
            <a:rect l="l" t="t" r="r" b="b"/>
            <a:pathLst>
              <a:path w="18288000" h="2053590">
                <a:moveTo>
                  <a:pt x="0" y="0"/>
                </a:moveTo>
                <a:lnTo>
                  <a:pt x="0" y="2053237"/>
                </a:lnTo>
                <a:lnTo>
                  <a:pt x="18288001" y="2053237"/>
                </a:lnTo>
                <a:lnTo>
                  <a:pt x="18288001" y="1850005"/>
                </a:lnTo>
                <a:lnTo>
                  <a:pt x="6189530" y="1850005"/>
                </a:lnTo>
                <a:lnTo>
                  <a:pt x="5988693" y="1848792"/>
                </a:lnTo>
                <a:lnTo>
                  <a:pt x="2961688" y="1533453"/>
                </a:lnTo>
                <a:lnTo>
                  <a:pt x="1122500" y="885689"/>
                </a:lnTo>
                <a:lnTo>
                  <a:pt x="210279" y="246767"/>
                </a:lnTo>
                <a:lnTo>
                  <a:pt x="0" y="0"/>
                </a:lnTo>
                <a:close/>
              </a:path>
              <a:path w="18288000" h="2053590">
                <a:moveTo>
                  <a:pt x="16619997" y="624307"/>
                </a:moveTo>
                <a:lnTo>
                  <a:pt x="16516813" y="624307"/>
                </a:lnTo>
                <a:lnTo>
                  <a:pt x="16468245" y="624765"/>
                </a:lnTo>
                <a:lnTo>
                  <a:pt x="16321752" y="627821"/>
                </a:lnTo>
                <a:lnTo>
                  <a:pt x="16174045" y="633321"/>
                </a:lnTo>
                <a:lnTo>
                  <a:pt x="15975141" y="644286"/>
                </a:lnTo>
                <a:lnTo>
                  <a:pt x="15773909" y="659187"/>
                </a:lnTo>
                <a:lnTo>
                  <a:pt x="15570252" y="677792"/>
                </a:lnTo>
                <a:lnTo>
                  <a:pt x="15312124" y="705902"/>
                </a:lnTo>
                <a:lnTo>
                  <a:pt x="14996905" y="746149"/>
                </a:lnTo>
                <a:lnTo>
                  <a:pt x="14621203" y="801093"/>
                </a:lnTo>
                <a:lnTo>
                  <a:pt x="14124786" y="882454"/>
                </a:lnTo>
                <a:lnTo>
                  <a:pt x="11379868" y="1380093"/>
                </a:lnTo>
                <a:lnTo>
                  <a:pt x="10562573" y="1510943"/>
                </a:lnTo>
                <a:lnTo>
                  <a:pt x="9922896" y="1600993"/>
                </a:lnTo>
                <a:lnTo>
                  <a:pt x="9334087" y="1672821"/>
                </a:lnTo>
                <a:lnTo>
                  <a:pt x="8802646" y="1727796"/>
                </a:lnTo>
                <a:lnTo>
                  <a:pt x="8255512" y="1774112"/>
                </a:lnTo>
                <a:lnTo>
                  <a:pt x="7773659" y="1805973"/>
                </a:lnTo>
                <a:lnTo>
                  <a:pt x="7279571" y="1829767"/>
                </a:lnTo>
                <a:lnTo>
                  <a:pt x="6772924" y="1844707"/>
                </a:lnTo>
                <a:lnTo>
                  <a:pt x="6307228" y="1850005"/>
                </a:lnTo>
                <a:lnTo>
                  <a:pt x="18288001" y="1850005"/>
                </a:lnTo>
                <a:lnTo>
                  <a:pt x="18288001" y="854443"/>
                </a:lnTo>
                <a:lnTo>
                  <a:pt x="18235869" y="839243"/>
                </a:lnTo>
                <a:lnTo>
                  <a:pt x="18146196" y="814549"/>
                </a:lnTo>
                <a:lnTo>
                  <a:pt x="18056217" y="791509"/>
                </a:lnTo>
                <a:lnTo>
                  <a:pt x="17965922" y="770095"/>
                </a:lnTo>
                <a:lnTo>
                  <a:pt x="17875297" y="750278"/>
                </a:lnTo>
                <a:lnTo>
                  <a:pt x="17784332" y="732028"/>
                </a:lnTo>
                <a:lnTo>
                  <a:pt x="17693013" y="715316"/>
                </a:lnTo>
                <a:lnTo>
                  <a:pt x="17601329" y="700113"/>
                </a:lnTo>
                <a:lnTo>
                  <a:pt x="17509267" y="686389"/>
                </a:lnTo>
                <a:lnTo>
                  <a:pt x="17416817" y="674117"/>
                </a:lnTo>
                <a:lnTo>
                  <a:pt x="17323964" y="663266"/>
                </a:lnTo>
                <a:lnTo>
                  <a:pt x="17230699" y="653807"/>
                </a:lnTo>
                <a:lnTo>
                  <a:pt x="17137008" y="645712"/>
                </a:lnTo>
                <a:lnTo>
                  <a:pt x="17042879" y="638950"/>
                </a:lnTo>
                <a:lnTo>
                  <a:pt x="16948301" y="633494"/>
                </a:lnTo>
                <a:lnTo>
                  <a:pt x="16855085" y="629387"/>
                </a:lnTo>
                <a:lnTo>
                  <a:pt x="16855441" y="629387"/>
                </a:lnTo>
                <a:lnTo>
                  <a:pt x="16709810" y="625371"/>
                </a:lnTo>
                <a:lnTo>
                  <a:pt x="16668703" y="624765"/>
                </a:lnTo>
                <a:lnTo>
                  <a:pt x="16673762" y="624765"/>
                </a:lnTo>
                <a:lnTo>
                  <a:pt x="16619997" y="624307"/>
                </a:lnTo>
                <a:close/>
              </a:path>
            </a:pathLst>
          </a:custGeom>
          <a:solidFill>
            <a:srgbClr val="AE408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bg object 18"/>
          <p:cNvSpPr/>
          <p:nvPr/>
        </p:nvSpPr>
        <p:spPr>
          <a:xfrm>
            <a:off x="0" y="4116883"/>
            <a:ext cx="9144000" cy="995045"/>
          </a:xfrm>
          <a:custGeom>
            <a:avLst/>
            <a:gdLst/>
            <a:ahLst/>
            <a:cxnLst/>
            <a:rect l="l" t="t" r="r" b="b"/>
            <a:pathLst>
              <a:path w="18288000" h="1990090">
                <a:moveTo>
                  <a:pt x="8682495" y="1739163"/>
                </a:moveTo>
                <a:lnTo>
                  <a:pt x="8124266" y="1784019"/>
                </a:lnTo>
                <a:lnTo>
                  <a:pt x="7565415" y="1817230"/>
                </a:lnTo>
                <a:lnTo>
                  <a:pt x="7006056" y="1838782"/>
                </a:lnTo>
                <a:lnTo>
                  <a:pt x="6446329" y="1848662"/>
                </a:lnTo>
                <a:lnTo>
                  <a:pt x="5988189" y="1848065"/>
                </a:lnTo>
                <a:lnTo>
                  <a:pt x="2961475" y="1533144"/>
                </a:lnTo>
                <a:lnTo>
                  <a:pt x="1122438" y="885596"/>
                </a:lnTo>
                <a:lnTo>
                  <a:pt x="210261" y="246761"/>
                </a:lnTo>
                <a:lnTo>
                  <a:pt x="0" y="0"/>
                </a:lnTo>
                <a:lnTo>
                  <a:pt x="0" y="929055"/>
                </a:lnTo>
                <a:lnTo>
                  <a:pt x="215658" y="1044295"/>
                </a:lnTo>
                <a:lnTo>
                  <a:pt x="424840" y="1144066"/>
                </a:lnTo>
                <a:lnTo>
                  <a:pt x="642569" y="1237742"/>
                </a:lnTo>
                <a:lnTo>
                  <a:pt x="860234" y="1322590"/>
                </a:lnTo>
                <a:lnTo>
                  <a:pt x="1101204" y="1407579"/>
                </a:lnTo>
                <a:lnTo>
                  <a:pt x="1331620" y="1481086"/>
                </a:lnTo>
                <a:lnTo>
                  <a:pt x="1580705" y="1552879"/>
                </a:lnTo>
                <a:lnTo>
                  <a:pt x="1848840" y="1622120"/>
                </a:lnTo>
                <a:lnTo>
                  <a:pt x="2094115" y="1678787"/>
                </a:lnTo>
                <a:lnTo>
                  <a:pt x="2353919" y="1732407"/>
                </a:lnTo>
                <a:lnTo>
                  <a:pt x="2628481" y="1782457"/>
                </a:lnTo>
                <a:lnTo>
                  <a:pt x="2918041" y="1828393"/>
                </a:lnTo>
                <a:lnTo>
                  <a:pt x="3222841" y="1869681"/>
                </a:lnTo>
                <a:lnTo>
                  <a:pt x="3488664" y="1900148"/>
                </a:lnTo>
                <a:lnTo>
                  <a:pt x="3765385" y="1926691"/>
                </a:lnTo>
                <a:lnTo>
                  <a:pt x="4053141" y="1949030"/>
                </a:lnTo>
                <a:lnTo>
                  <a:pt x="4352061" y="1966823"/>
                </a:lnTo>
                <a:lnTo>
                  <a:pt x="4662297" y="1979777"/>
                </a:lnTo>
                <a:lnTo>
                  <a:pt x="4983988" y="1987575"/>
                </a:lnTo>
                <a:lnTo>
                  <a:pt x="5317274" y="1989912"/>
                </a:lnTo>
                <a:lnTo>
                  <a:pt x="5662295" y="1986470"/>
                </a:lnTo>
                <a:lnTo>
                  <a:pt x="6019190" y="1976945"/>
                </a:lnTo>
                <a:lnTo>
                  <a:pt x="6388087" y="1961032"/>
                </a:lnTo>
                <a:lnTo>
                  <a:pt x="6691960" y="1943481"/>
                </a:lnTo>
                <a:lnTo>
                  <a:pt x="7003669" y="1921484"/>
                </a:lnTo>
                <a:lnTo>
                  <a:pt x="7323315" y="1894865"/>
                </a:lnTo>
                <a:lnTo>
                  <a:pt x="7650937" y="1863496"/>
                </a:lnTo>
                <a:lnTo>
                  <a:pt x="7986636" y="1827187"/>
                </a:lnTo>
                <a:lnTo>
                  <a:pt x="8330463" y="1785797"/>
                </a:lnTo>
                <a:lnTo>
                  <a:pt x="8682495" y="1739163"/>
                </a:lnTo>
                <a:close/>
              </a:path>
              <a:path w="18288000" h="1990090">
                <a:moveTo>
                  <a:pt x="18288000" y="854151"/>
                </a:moveTo>
                <a:lnTo>
                  <a:pt x="18155920" y="816914"/>
                </a:lnTo>
                <a:lnTo>
                  <a:pt x="18027473" y="784339"/>
                </a:lnTo>
                <a:lnTo>
                  <a:pt x="17898377" y="755027"/>
                </a:lnTo>
                <a:lnTo>
                  <a:pt x="17768596" y="728941"/>
                </a:lnTo>
                <a:lnTo>
                  <a:pt x="17638103" y="705954"/>
                </a:lnTo>
                <a:lnTo>
                  <a:pt x="17506836" y="686003"/>
                </a:lnTo>
                <a:lnTo>
                  <a:pt x="17374794" y="669010"/>
                </a:lnTo>
                <a:lnTo>
                  <a:pt x="17197439" y="650786"/>
                </a:lnTo>
                <a:lnTo>
                  <a:pt x="17018546" y="637438"/>
                </a:lnTo>
                <a:lnTo>
                  <a:pt x="16838003" y="628802"/>
                </a:lnTo>
                <a:lnTo>
                  <a:pt x="16655758" y="624636"/>
                </a:lnTo>
                <a:lnTo>
                  <a:pt x="16471697" y="624776"/>
                </a:lnTo>
                <a:lnTo>
                  <a:pt x="16238982" y="630669"/>
                </a:lnTo>
                <a:lnTo>
                  <a:pt x="16003156" y="642569"/>
                </a:lnTo>
                <a:lnTo>
                  <a:pt x="15764053" y="660069"/>
                </a:lnTo>
                <a:lnTo>
                  <a:pt x="15472601" y="687920"/>
                </a:lnTo>
                <a:lnTo>
                  <a:pt x="15125954" y="729005"/>
                </a:lnTo>
                <a:lnTo>
                  <a:pt x="14720519" y="785977"/>
                </a:lnTo>
                <a:lnTo>
                  <a:pt x="14145717" y="878916"/>
                </a:lnTo>
                <a:lnTo>
                  <a:pt x="12463082" y="1186942"/>
                </a:lnTo>
                <a:lnTo>
                  <a:pt x="14691208" y="903401"/>
                </a:lnTo>
                <a:lnTo>
                  <a:pt x="16187128" y="843407"/>
                </a:lnTo>
                <a:lnTo>
                  <a:pt x="17333570" y="978674"/>
                </a:lnTo>
                <a:lnTo>
                  <a:pt x="18067579" y="1165339"/>
                </a:lnTo>
                <a:lnTo>
                  <a:pt x="18288000" y="1245616"/>
                </a:lnTo>
                <a:lnTo>
                  <a:pt x="18288000" y="854151"/>
                </a:lnTo>
                <a:close/>
              </a:path>
            </a:pathLst>
          </a:custGeom>
          <a:solidFill>
            <a:srgbClr val="B36A9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34113" y="266700"/>
            <a:ext cx="2695575" cy="3810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14925" y="238125"/>
            <a:ext cx="947738" cy="4381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129" y="768191"/>
            <a:ext cx="860774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966" y="1187467"/>
            <a:ext cx="818006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4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369C9-77A0-4CE3-BA00-4170E461CF01}" type="datetimeFigureOut">
              <a:rPr lang="en-ID" smtClean="0"/>
              <a:t>04/12/25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E83A8-59B5-424E-A473-B98EE6891CE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80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363" y="84010"/>
            <a:ext cx="84582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5006" y="1216247"/>
            <a:ext cx="53592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2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A5F024-BF3C-A660-FB0D-A33AB3BD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C826-DE45-071E-B302-81A3B4BCE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2A6A-5788-8A67-E75F-C64000408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E073D3-DDD8-7C46-B6EE-7415341952DF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798E7-642C-93E0-F81A-7AE671BC6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3482B-6696-26E5-32D8-C226A229B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DF9D2E-4676-DB4A-8F3D-E44008C8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jpeg"/><Relationship Id="rId7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hyperlink" Target="mailto:mail@komnasperempuan.go.id" TargetMode="External"/><Relationship Id="rId5" Type="http://schemas.openxmlformats.org/officeDocument/2006/relationships/image" Target="../media/image82.png"/><Relationship Id="rId10" Type="http://schemas.openxmlformats.org/officeDocument/2006/relationships/hyperlink" Target="http://www.komnasperempuan.go.id/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14300"/>
            <a:ext cx="9144000" cy="52577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4309" y="3555206"/>
            <a:ext cx="2310765" cy="4845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buClrTx/>
            </a:pPr>
            <a:r>
              <a:rPr lang="en-US" altLang="en-US" sz="1500" spc="-41" dirty="0">
                <a:solidFill>
                  <a:srgbClr val="FFFFFF"/>
                </a:solidFill>
                <a:latin typeface="Arial Black" panose="020B0A04020102020204"/>
                <a:cs typeface="Arial Black" panose="020B0A04020102020204"/>
              </a:rPr>
              <a:t>Komnas Perempuan</a:t>
            </a:r>
          </a:p>
          <a:p>
            <a:pPr marL="9525" defTabSz="685800">
              <a:spcBef>
                <a:spcPts val="79"/>
              </a:spcBef>
              <a:buClrTx/>
            </a:pPr>
            <a:r>
              <a:rPr lang="en-US" altLang="en-US" sz="1500" dirty="0">
                <a:solidFill>
                  <a:prstClr val="white"/>
                </a:solidFill>
                <a:latin typeface="Arial Black" panose="020B0A04020102020204"/>
                <a:cs typeface="Arial Black" panose="020B0A04020102020204"/>
              </a:rPr>
              <a:t>4-7.12.25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" y="-114299"/>
            <a:ext cx="9019410" cy="1028699"/>
            <a:chOff x="166115" y="-32304"/>
            <a:chExt cx="11859767" cy="94438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59546" y="-32304"/>
              <a:ext cx="2466336" cy="9443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115" y="85619"/>
              <a:ext cx="3907667" cy="82646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1450" y="844369"/>
            <a:ext cx="8716328" cy="210249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r>
              <a:rPr lang="id-ID" sz="2800" b="1" dirty="0"/>
              <a:t>KONSOLIDASI </a:t>
            </a:r>
            <a:br>
              <a:rPr lang="id-ID" b="1" dirty="0"/>
            </a:br>
            <a:r>
              <a:rPr lang="id-ID" sz="2000" b="1" dirty="0"/>
              <a:t>KOMNAS PEREMPUAN BERSAMA MASYARAKAT SIPIL</a:t>
            </a:r>
            <a:br>
              <a:rPr lang="id-ID" sz="2000" b="1" dirty="0"/>
            </a:br>
            <a:r>
              <a:rPr lang="id-ID" sz="2000" b="1" dirty="0"/>
              <a:t>DALAM RANGKA SHARING &amp; KONSULTASI MELALUI KAMPANYE 16 HAKTP</a:t>
            </a:r>
            <a:br>
              <a:rPr lang="id-ID" sz="2000" b="1" dirty="0"/>
            </a:br>
            <a:r>
              <a:rPr lang="id-ID" sz="2000" b="1" dirty="0"/>
              <a:t>(16 HARI ANTI KEKERASAN TERHADAP PEREMPUAN )</a:t>
            </a:r>
            <a:br>
              <a:rPr lang="id-ID" sz="2000" b="1" dirty="0"/>
            </a:br>
            <a:r>
              <a:rPr lang="id-ID" sz="2000" b="1" dirty="0"/>
              <a:t>“Tantangan Pencegahan dan Penanganan </a:t>
            </a:r>
            <a:r>
              <a:rPr lang="id-ID" sz="2000" b="1" dirty="0" err="1"/>
              <a:t>KtP</a:t>
            </a:r>
            <a:r>
              <a:rPr lang="id-ID" sz="2000" b="1" dirty="0"/>
              <a:t>”</a:t>
            </a:r>
            <a:br>
              <a:rPr lang="id-ID" sz="2000" b="1" dirty="0"/>
            </a:br>
            <a:r>
              <a:rPr lang="id-ID" sz="2800" b="1" dirty="0"/>
              <a:t>DI BANDUNG </a:t>
            </a:r>
            <a:endParaRPr lang="en-ID" sz="2800" dirty="0"/>
          </a:p>
        </p:txBody>
      </p:sp>
      <p:sp>
        <p:nvSpPr>
          <p:cNvPr id="10" name="object 3"/>
          <p:cNvSpPr txBox="1"/>
          <p:nvPr/>
        </p:nvSpPr>
        <p:spPr>
          <a:xfrm>
            <a:off x="2857500" y="4286251"/>
            <a:ext cx="4152900" cy="72824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buClrTx/>
            </a:pPr>
            <a:r>
              <a:rPr lang="en-US" altLang="en-US" sz="1500" spc="-41" dirty="0">
                <a:solidFill>
                  <a:srgbClr val="FFFFFF"/>
                </a:solidFill>
                <a:latin typeface="Arial Black" panose="020B0A04020102020204"/>
                <a:cs typeface="Arial Black" panose="020B0A04020102020204"/>
              </a:rPr>
              <a:t>Oleh :</a:t>
            </a:r>
          </a:p>
          <a:p>
            <a:pPr marL="9525" defTabSz="685800">
              <a:spcBef>
                <a:spcPts val="79"/>
              </a:spcBef>
              <a:buClrTx/>
            </a:pPr>
            <a:r>
              <a:rPr lang="en-US" altLang="en-US" sz="1500" dirty="0">
                <a:solidFill>
                  <a:prstClr val="white"/>
                </a:solidFill>
                <a:latin typeface="Arial Black" panose="020B0A04020102020204"/>
                <a:cs typeface="Arial Black" panose="020B0A04020102020204"/>
              </a:rPr>
              <a:t>DADEN SUKENDAR</a:t>
            </a:r>
          </a:p>
          <a:p>
            <a:pPr marL="9525" defTabSz="685800">
              <a:spcBef>
                <a:spcPts val="79"/>
              </a:spcBef>
              <a:buClrTx/>
            </a:pPr>
            <a:r>
              <a:rPr lang="en-US" altLang="en-US" sz="1500" dirty="0">
                <a:solidFill>
                  <a:prstClr val="white"/>
                </a:solidFill>
                <a:latin typeface="Arial Black" panose="020B0A04020102020204"/>
                <a:cs typeface="Arial Black" panose="020B0A04020102020204"/>
              </a:rPr>
              <a:t>Komisioner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9274-698E-980E-709C-3D81BE3B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CATAHU 2024 </a:t>
            </a:r>
            <a:r>
              <a:rPr lang="en-US" dirty="0" err="1"/>
              <a:t>Komnas</a:t>
            </a:r>
            <a:r>
              <a:rPr lang="en-US" dirty="0"/>
              <a:t> Perempuan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F8743-D028-672D-31F2-F2640127F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187467"/>
            <a:ext cx="7747635" cy="246173"/>
          </a:xfrm>
        </p:spPr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D" sz="2100" dirty="0"/>
              <a:t>Data CATAHU 2024 </a:t>
            </a:r>
            <a:r>
              <a:rPr lang="en-ID" sz="2100" dirty="0" err="1"/>
              <a:t>menunjukkan</a:t>
            </a:r>
            <a:r>
              <a:rPr lang="en-ID" sz="2100" dirty="0"/>
              <a:t> </a:t>
            </a:r>
            <a:r>
              <a:rPr lang="en-ID" sz="2100" dirty="0" err="1"/>
              <a:t>Kekerasan</a:t>
            </a:r>
            <a:r>
              <a:rPr lang="en-ID" sz="2100" dirty="0"/>
              <a:t> </a:t>
            </a:r>
            <a:r>
              <a:rPr lang="en-ID" sz="2100" dirty="0" err="1"/>
              <a:t>berbasis</a:t>
            </a:r>
            <a:r>
              <a:rPr lang="en-ID" sz="2100" dirty="0"/>
              <a:t> gender </a:t>
            </a:r>
            <a:r>
              <a:rPr lang="en-ID" sz="2100" dirty="0" err="1"/>
              <a:t>terhadap</a:t>
            </a:r>
            <a:r>
              <a:rPr lang="en-ID" sz="2100" dirty="0"/>
              <a:t> </a:t>
            </a:r>
            <a:r>
              <a:rPr lang="en-ID" sz="2100" dirty="0" err="1"/>
              <a:t>perempuan</a:t>
            </a:r>
            <a:r>
              <a:rPr lang="en-ID" sz="2100" dirty="0"/>
              <a:t> </a:t>
            </a:r>
            <a:r>
              <a:rPr lang="en-ID" sz="2100" dirty="0" err="1"/>
              <a:t>sebesar</a:t>
            </a:r>
            <a:r>
              <a:rPr lang="en-ID" sz="2100" dirty="0"/>
              <a:t> 330.097 </a:t>
            </a:r>
            <a:r>
              <a:rPr lang="en-ID" sz="2100" dirty="0" err="1"/>
              <a:t>kasus</a:t>
            </a:r>
            <a:r>
              <a:rPr lang="en-ID" sz="2100" dirty="0"/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ID" sz="2100" dirty="0" err="1"/>
              <a:t>Meningkat</a:t>
            </a:r>
            <a:r>
              <a:rPr lang="en-ID" sz="2100" dirty="0"/>
              <a:t> 14,17% </a:t>
            </a:r>
            <a:r>
              <a:rPr lang="en-ID" sz="2100" dirty="0" err="1"/>
              <a:t>dibandingkan</a:t>
            </a:r>
            <a:r>
              <a:rPr lang="en-ID" sz="2100" dirty="0"/>
              <a:t> </a:t>
            </a:r>
            <a:r>
              <a:rPr lang="en-ID" sz="2100" dirty="0" err="1"/>
              <a:t>tahun</a:t>
            </a:r>
            <a:r>
              <a:rPr lang="en-ID" sz="2100" dirty="0"/>
              <a:t> 2023.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ID" sz="2100" dirty="0" err="1"/>
              <a:t>Karakteristik</a:t>
            </a:r>
            <a:r>
              <a:rPr lang="en-ID" sz="2100" dirty="0"/>
              <a:t> </a:t>
            </a:r>
            <a:r>
              <a:rPr lang="en-ID" sz="2100" dirty="0" err="1"/>
              <a:t>jenis</a:t>
            </a:r>
            <a:r>
              <a:rPr lang="en-ID" sz="2100" dirty="0"/>
              <a:t> </a:t>
            </a:r>
            <a:r>
              <a:rPr lang="en-ID" sz="2100" dirty="0" err="1"/>
              <a:t>pekerjaan</a:t>
            </a:r>
            <a:r>
              <a:rPr lang="en-ID" sz="2100" dirty="0"/>
              <a:t> </a:t>
            </a:r>
            <a:r>
              <a:rPr lang="en-ID" sz="2100" dirty="0" err="1"/>
              <a:t>atau</a:t>
            </a:r>
            <a:r>
              <a:rPr lang="en-ID" sz="2100" dirty="0"/>
              <a:t> status korban yang paling </a:t>
            </a:r>
            <a:r>
              <a:rPr lang="en-ID" sz="2100" dirty="0" err="1"/>
              <a:t>banyak</a:t>
            </a:r>
            <a:r>
              <a:rPr lang="en-ID" sz="2100" dirty="0"/>
              <a:t> </a:t>
            </a:r>
            <a:r>
              <a:rPr lang="en-ID" sz="2100" dirty="0" err="1"/>
              <a:t>adalah</a:t>
            </a:r>
            <a:r>
              <a:rPr lang="en-ID" sz="2100" dirty="0"/>
              <a:t> </a:t>
            </a:r>
            <a:r>
              <a:rPr lang="en-ID" sz="2100" dirty="0" err="1"/>
              <a:t>pelajar</a:t>
            </a:r>
            <a:r>
              <a:rPr lang="en-ID" sz="2100" dirty="0"/>
              <a:t>/</a:t>
            </a:r>
            <a:r>
              <a:rPr lang="en-ID" sz="2100" dirty="0" err="1"/>
              <a:t>mahasiswa</a:t>
            </a:r>
            <a:r>
              <a:rPr lang="en-ID" sz="2100" dirty="0"/>
              <a:t> 14.094 Orang, IRT, </a:t>
            </a:r>
            <a:r>
              <a:rPr lang="en-ID" sz="2100" dirty="0" err="1"/>
              <a:t>pegawai</a:t>
            </a:r>
            <a:r>
              <a:rPr lang="en-ID" sz="2100" dirty="0"/>
              <a:t> </a:t>
            </a:r>
            <a:r>
              <a:rPr lang="en-ID" sz="2100" dirty="0" err="1"/>
              <a:t>swasta</a:t>
            </a:r>
            <a:r>
              <a:rPr lang="en-ID" sz="2100" dirty="0"/>
              <a:t>, </a:t>
            </a:r>
            <a:r>
              <a:rPr lang="en-ID" sz="2100" dirty="0" err="1"/>
              <a:t>tidak</a:t>
            </a:r>
            <a:r>
              <a:rPr lang="en-ID" sz="2100" dirty="0"/>
              <a:t> </a:t>
            </a:r>
            <a:r>
              <a:rPr lang="en-ID" sz="2100" dirty="0" err="1"/>
              <a:t>bekerja</a:t>
            </a:r>
            <a:r>
              <a:rPr lang="en-ID" sz="2100" dirty="0"/>
              <a:t> dan </a:t>
            </a:r>
            <a:r>
              <a:rPr lang="en-ID" sz="2100" dirty="0" err="1"/>
              <a:t>lainnya</a:t>
            </a:r>
            <a:r>
              <a:rPr lang="en-ID" sz="2100" dirty="0"/>
              <a:t>. Jika </a:t>
            </a:r>
            <a:r>
              <a:rPr lang="en-ID" sz="2100" dirty="0" err="1"/>
              <a:t>dilihat</a:t>
            </a:r>
            <a:r>
              <a:rPr lang="en-ID" sz="2100" dirty="0"/>
              <a:t> data </a:t>
            </a:r>
            <a:r>
              <a:rPr lang="en-ID" sz="2100" dirty="0" err="1"/>
              <a:t>pelaku</a:t>
            </a:r>
            <a:r>
              <a:rPr lang="en-ID" sz="2100" dirty="0"/>
              <a:t> </a:t>
            </a:r>
            <a:r>
              <a:rPr lang="en-ID" sz="2100" dirty="0" err="1"/>
              <a:t>lebih</a:t>
            </a:r>
            <a:r>
              <a:rPr lang="en-ID" sz="2100" dirty="0"/>
              <a:t> </a:t>
            </a:r>
            <a:r>
              <a:rPr lang="en-ID" sz="2100" dirty="0" err="1"/>
              <a:t>rinci</a:t>
            </a:r>
            <a:r>
              <a:rPr lang="en-ID" sz="2100" dirty="0"/>
              <a:t>, orang-orang yang </a:t>
            </a:r>
            <a:r>
              <a:rPr lang="en-ID" sz="2100" dirty="0" err="1"/>
              <a:t>diharapkan</a:t>
            </a:r>
            <a:r>
              <a:rPr lang="en-ID" sz="2100" dirty="0"/>
              <a:t> </a:t>
            </a:r>
            <a:r>
              <a:rPr lang="en-ID" sz="2100" dirty="0" err="1"/>
              <a:t>menjadi</a:t>
            </a:r>
            <a:r>
              <a:rPr lang="en-ID" sz="2100" dirty="0"/>
              <a:t> </a:t>
            </a:r>
            <a:r>
              <a:rPr lang="en-ID" sz="2100" dirty="0" err="1"/>
              <a:t>pelindung</a:t>
            </a:r>
            <a:r>
              <a:rPr lang="en-ID" sz="2100" dirty="0"/>
              <a:t>, </a:t>
            </a:r>
            <a:r>
              <a:rPr lang="en-ID" sz="2100" dirty="0" err="1"/>
              <a:t>teladan</a:t>
            </a:r>
            <a:r>
              <a:rPr lang="en-ID" sz="2100" dirty="0"/>
              <a:t>, dan </a:t>
            </a:r>
            <a:r>
              <a:rPr lang="en-ID" sz="2100" dirty="0" err="1"/>
              <a:t>perwakilan</a:t>
            </a:r>
            <a:r>
              <a:rPr lang="en-ID" sz="2100" dirty="0"/>
              <a:t> negara </a:t>
            </a:r>
            <a:r>
              <a:rPr lang="en-ID" sz="2100" dirty="0" err="1"/>
              <a:t>seperti</a:t>
            </a:r>
            <a:r>
              <a:rPr lang="en-ID" sz="2100" dirty="0"/>
              <a:t> </a:t>
            </a:r>
            <a:r>
              <a:rPr lang="en-ID" sz="2100" dirty="0" err="1"/>
              <a:t>Pegawai</a:t>
            </a:r>
            <a:r>
              <a:rPr lang="en-ID" sz="2100" dirty="0"/>
              <a:t> Negeri </a:t>
            </a:r>
            <a:r>
              <a:rPr lang="en-ID" sz="2100" dirty="0" err="1"/>
              <a:t>Sipil</a:t>
            </a:r>
            <a:r>
              <a:rPr lang="en-ID" sz="2100" dirty="0"/>
              <a:t> (PNS), Guru, Dosen, </a:t>
            </a:r>
            <a:r>
              <a:rPr lang="en-ID" sz="2100" dirty="0" err="1"/>
              <a:t>Aparat</a:t>
            </a:r>
            <a:r>
              <a:rPr lang="en-ID" sz="2100" dirty="0"/>
              <a:t> </a:t>
            </a:r>
            <a:r>
              <a:rPr lang="en-ID" sz="2100" dirty="0" err="1"/>
              <a:t>Penegak</a:t>
            </a:r>
            <a:r>
              <a:rPr lang="en-ID" sz="2100" dirty="0"/>
              <a:t> Hukum (APH), </a:t>
            </a:r>
            <a:r>
              <a:rPr lang="en-ID" sz="2100" dirty="0" err="1"/>
              <a:t>Pemerintah</a:t>
            </a:r>
            <a:r>
              <a:rPr lang="en-ID" sz="2100" dirty="0"/>
              <a:t>, Polisi, TNI, Tenaga </a:t>
            </a:r>
            <a:r>
              <a:rPr lang="en-ID" sz="2100" dirty="0" err="1"/>
              <a:t>Medis</a:t>
            </a:r>
            <a:r>
              <a:rPr lang="en-ID" sz="2100" dirty="0"/>
              <a:t>/Kesehatan, </a:t>
            </a:r>
            <a:r>
              <a:rPr lang="en-ID" sz="2100" dirty="0" err="1"/>
              <a:t>Pejabat</a:t>
            </a:r>
            <a:r>
              <a:rPr lang="en-ID" sz="2100" dirty="0"/>
              <a:t> Publik/Negara dan </a:t>
            </a:r>
            <a:r>
              <a:rPr lang="en-ID" sz="2100" dirty="0" err="1"/>
              <a:t>Tokoh</a:t>
            </a:r>
            <a:r>
              <a:rPr lang="en-ID" sz="2100" dirty="0"/>
              <a:t> Agama </a:t>
            </a:r>
            <a:r>
              <a:rPr lang="en-ID" sz="2100" dirty="0" err="1"/>
              <a:t>malah</a:t>
            </a:r>
            <a:r>
              <a:rPr lang="en-ID" sz="2100" dirty="0"/>
              <a:t> </a:t>
            </a:r>
            <a:r>
              <a:rPr lang="en-ID" sz="2100" dirty="0" err="1"/>
              <a:t>menjadi</a:t>
            </a:r>
            <a:r>
              <a:rPr lang="en-ID" sz="2100" dirty="0"/>
              <a:t> </a:t>
            </a:r>
            <a:r>
              <a:rPr lang="en-ID" sz="2100" dirty="0" err="1"/>
              <a:t>pelaku</a:t>
            </a:r>
            <a:r>
              <a:rPr lang="en-ID" sz="2100" dirty="0"/>
              <a:t>.</a:t>
            </a:r>
          </a:p>
          <a:p>
            <a:pPr marL="342900" indent="-342900">
              <a:buFont typeface="Wingdings" pitchFamily="2" charset="2"/>
              <a:buChar char="v"/>
            </a:pPr>
            <a:endParaRPr lang="en-ID" sz="2100" dirty="0"/>
          </a:p>
        </p:txBody>
      </p:sp>
    </p:spTree>
    <p:extLst>
      <p:ext uri="{BB962C8B-B14F-4D97-AF65-F5344CB8AC3E}">
        <p14:creationId xmlns:p14="http://schemas.microsoft.com/office/powerpoint/2010/main" val="205430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06B1E-4D4A-2F5F-19F5-0206F213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9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A9E3F1-FAF6-5154-2FC4-FAE93166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186029"/>
            <a:ext cx="5297791" cy="8694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Jenis KS </a:t>
            </a:r>
            <a:r>
              <a:rPr lang="en-US" sz="2775" dirty="0" err="1">
                <a:solidFill>
                  <a:srgbClr val="FFFFFF"/>
                </a:solidFill>
              </a:rPr>
              <a:t>dalam</a:t>
            </a:r>
            <a:r>
              <a:rPr lang="en-US" sz="2775" dirty="0">
                <a:solidFill>
                  <a:srgbClr val="FFFFFF"/>
                </a:solidFill>
              </a:rPr>
              <a:t> </a:t>
            </a:r>
            <a:r>
              <a:rPr lang="en-US" sz="2775" dirty="0" err="1">
                <a:solidFill>
                  <a:srgbClr val="FFFFFF"/>
                </a:solidFill>
              </a:rPr>
              <a:t>Catahu</a:t>
            </a:r>
            <a:r>
              <a:rPr lang="en-US" sz="2775" dirty="0">
                <a:solidFill>
                  <a:srgbClr val="FFFFFF"/>
                </a:solidFill>
              </a:rPr>
              <a:t> Komnas Perempuan – Ranah Personal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85A588-1ADB-A84D-D85E-9D8025662C87}"/>
              </a:ext>
            </a:extLst>
          </p:cNvPr>
          <p:cNvGraphicFramePr>
            <a:graphicFrameLocks noGrp="1"/>
          </p:cNvGraphicFramePr>
          <p:nvPr/>
        </p:nvGraphicFramePr>
        <p:xfrm>
          <a:off x="324169" y="2151259"/>
          <a:ext cx="8495664" cy="1986042"/>
        </p:xfrm>
        <a:graphic>
          <a:graphicData uri="http://schemas.openxmlformats.org/drawingml/2006/table">
            <a:tbl>
              <a:tblPr firstRow="1" bandRow="1"/>
              <a:tblGrid>
                <a:gridCol w="1969193">
                  <a:extLst>
                    <a:ext uri="{9D8B030D-6E8A-4147-A177-3AD203B41FA5}">
                      <a16:colId xmlns:a16="http://schemas.microsoft.com/office/drawing/2014/main" val="2747246006"/>
                    </a:ext>
                  </a:extLst>
                </a:gridCol>
                <a:gridCol w="1969193">
                  <a:extLst>
                    <a:ext uri="{9D8B030D-6E8A-4147-A177-3AD203B41FA5}">
                      <a16:colId xmlns:a16="http://schemas.microsoft.com/office/drawing/2014/main" val="1046227685"/>
                    </a:ext>
                  </a:extLst>
                </a:gridCol>
                <a:gridCol w="1999638">
                  <a:extLst>
                    <a:ext uri="{9D8B030D-6E8A-4147-A177-3AD203B41FA5}">
                      <a16:colId xmlns:a16="http://schemas.microsoft.com/office/drawing/2014/main" val="1427136998"/>
                    </a:ext>
                  </a:extLst>
                </a:gridCol>
                <a:gridCol w="1920841">
                  <a:extLst>
                    <a:ext uri="{9D8B030D-6E8A-4147-A177-3AD203B41FA5}">
                      <a16:colId xmlns:a16="http://schemas.microsoft.com/office/drawing/2014/main" val="2887645179"/>
                    </a:ext>
                  </a:extLst>
                </a:gridCol>
                <a:gridCol w="636799">
                  <a:extLst>
                    <a:ext uri="{9D8B030D-6E8A-4147-A177-3AD203B41FA5}">
                      <a16:colId xmlns:a16="http://schemas.microsoft.com/office/drawing/2014/main" val="1949273970"/>
                    </a:ext>
                  </a:extLst>
                </a:gridCol>
              </a:tblGrid>
              <a:tr h="331007"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2020b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2021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73168"/>
                  </a:ext>
                </a:extLst>
              </a:tr>
              <a:tr h="331007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Inses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Inses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Persetubuhan</a:t>
                      </a: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KSBE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KTI 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219583"/>
                  </a:ext>
                </a:extLst>
              </a:tr>
              <a:tr h="331007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KSBE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Pelecehan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KMS 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674162"/>
                  </a:ext>
                </a:extLst>
              </a:tr>
              <a:tr h="331007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persetubuhan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persetubuhan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P{elecehan Seksual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Ks Lain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KTA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587068"/>
                  </a:ext>
                </a:extLst>
              </a:tr>
              <a:tr h="331007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Perkosaan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KDP 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51445"/>
                  </a:ext>
                </a:extLst>
              </a:tr>
              <a:tr h="331007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Eksploitasi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Eksploitasi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80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Perkosaan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Persetubuhan </a:t>
                      </a:r>
                      <a:endParaRPr lang="en-ID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ptos Narrow" panose="020B0004020202020204" pitchFamily="34" charset="0"/>
                        </a:rPr>
                        <a:t>KMP </a:t>
                      </a:r>
                      <a:endParaRPr lang="en-ID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14671" marR="14671" marT="14671" marB="0" anchor="b">
                    <a:lnL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15545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574D96A-9614-D5B9-E039-D34576AF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164" y="289192"/>
            <a:ext cx="2686052" cy="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7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EA6EE29-87E7-1CFD-33C3-EB718C7D3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450E5-6999-E6B2-7467-115D8CACE2F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A9B590-AF85-6053-6EBA-0A40B48A534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A79E1F-5A98-80C8-E504-6B768E98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4A56EF-089E-014E-354C-5E29A2FEB29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A4AE9B-BFC8-7C24-8DD8-BB3550D7BC87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A713BB9-AA2D-2562-29B9-722AABAF3ED8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ED5FFF-C8A0-B6F5-EC24-414DC007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4" y="309282"/>
            <a:ext cx="8416352" cy="41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49900-D733-6AE5-C277-F69690F3B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186029"/>
            <a:ext cx="5297791" cy="8694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Jenis KS </a:t>
            </a:r>
            <a:r>
              <a:rPr lang="en-US" sz="2775" dirty="0" err="1">
                <a:solidFill>
                  <a:srgbClr val="FFFFFF"/>
                </a:solidFill>
              </a:rPr>
              <a:t>dalam</a:t>
            </a:r>
            <a:r>
              <a:rPr lang="en-US" sz="2775" dirty="0">
                <a:solidFill>
                  <a:srgbClr val="FFFFFF"/>
                </a:solidFill>
              </a:rPr>
              <a:t> </a:t>
            </a:r>
            <a:r>
              <a:rPr lang="en-US" sz="2775" dirty="0" err="1">
                <a:solidFill>
                  <a:srgbClr val="FFFFFF"/>
                </a:solidFill>
              </a:rPr>
              <a:t>Catahu</a:t>
            </a:r>
            <a:r>
              <a:rPr lang="en-US" sz="2775" dirty="0">
                <a:solidFill>
                  <a:srgbClr val="FFFFFF"/>
                </a:solidFill>
              </a:rPr>
              <a:t> Komnas Perempuan – Ranah Publik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B3872C-C2C4-8C12-CA53-59733ACCDABD}"/>
              </a:ext>
            </a:extLst>
          </p:cNvPr>
          <p:cNvGraphicFramePr>
            <a:graphicFrameLocks noGrp="1"/>
          </p:cNvGraphicFramePr>
          <p:nvPr/>
        </p:nvGraphicFramePr>
        <p:xfrm>
          <a:off x="324169" y="1739744"/>
          <a:ext cx="8495664" cy="28090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4059">
                  <a:extLst>
                    <a:ext uri="{9D8B030D-6E8A-4147-A177-3AD203B41FA5}">
                      <a16:colId xmlns:a16="http://schemas.microsoft.com/office/drawing/2014/main" val="358038420"/>
                    </a:ext>
                  </a:extLst>
                </a:gridCol>
                <a:gridCol w="1730638">
                  <a:extLst>
                    <a:ext uri="{9D8B030D-6E8A-4147-A177-3AD203B41FA5}">
                      <a16:colId xmlns:a16="http://schemas.microsoft.com/office/drawing/2014/main" val="1012889752"/>
                    </a:ext>
                  </a:extLst>
                </a:gridCol>
                <a:gridCol w="1536427">
                  <a:extLst>
                    <a:ext uri="{9D8B030D-6E8A-4147-A177-3AD203B41FA5}">
                      <a16:colId xmlns:a16="http://schemas.microsoft.com/office/drawing/2014/main" val="1884996063"/>
                    </a:ext>
                  </a:extLst>
                </a:gridCol>
                <a:gridCol w="1583900">
                  <a:extLst>
                    <a:ext uri="{9D8B030D-6E8A-4147-A177-3AD203B41FA5}">
                      <a16:colId xmlns:a16="http://schemas.microsoft.com/office/drawing/2014/main" val="405187414"/>
                    </a:ext>
                  </a:extLst>
                </a:gridCol>
                <a:gridCol w="2140640">
                  <a:extLst>
                    <a:ext uri="{9D8B030D-6E8A-4147-A177-3AD203B41FA5}">
                      <a16:colId xmlns:a16="http://schemas.microsoft.com/office/drawing/2014/main" val="772493945"/>
                    </a:ext>
                  </a:extLst>
                </a:gridCol>
              </a:tblGrid>
              <a:tr h="468179"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400" b="1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2020</a:t>
                      </a:r>
                      <a:endParaRPr lang="en-ID" sz="14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400" b="1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2021</a:t>
                      </a:r>
                      <a:endParaRPr lang="en-ID" sz="14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400" b="1" cap="none" spc="0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  <a:endParaRPr lang="en-ID" sz="14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400" b="1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  <a:endParaRPr lang="en-ID" sz="14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fontAlgn="b" latinLnBrk="0" hangingPunct="1">
                        <a:buNone/>
                      </a:pPr>
                      <a:r>
                        <a:rPr lang="en-ID" sz="1400" b="1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  <a:endParaRPr lang="en-ID" sz="14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694582"/>
                  </a:ext>
                </a:extLst>
              </a:tr>
              <a:tr h="468179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dirty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endParaRPr lang="en-ID" sz="1400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dirty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r>
                        <a:rPr lang="en-ID" sz="1400" cap="none" spc="0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Pelecehan</a:t>
                      </a:r>
                      <a:r>
                        <a:rPr lang="en-ID" sz="1400" cap="none" spc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400" cap="none" spc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400" cap="none" spc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dirty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Persetubuhan</a:t>
                      </a:r>
                      <a:r>
                        <a:rPr lang="en-ID" sz="1400" cap="none" spc="0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KBGO </a:t>
                      </a:r>
                      <a:r>
                        <a:rPr lang="en-ID" sz="1400" cap="none" spc="0" dirty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Bernuasa</a:t>
                      </a:r>
                      <a:r>
                        <a:rPr lang="en-ID" sz="1400" cap="none" spc="0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ID" sz="1400" cap="none" spc="0" dirty="0" err="1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400" cap="none" spc="0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525700"/>
                  </a:ext>
                </a:extLst>
              </a:tr>
              <a:tr h="468179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Pelecehan Seksual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Pemerkosaan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KSBE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KSBE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44817"/>
                  </a:ext>
                </a:extLst>
              </a:tr>
              <a:tr h="468179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Pelecehan Seksual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P{elecehan Seksual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Pelecehan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Fisik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166724"/>
                  </a:ext>
                </a:extLst>
              </a:tr>
              <a:tr h="468179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Persetubuhan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Persebutuhan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KSBE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Pencabulan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pelecehan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Seksual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non </a:t>
                      </a: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fisik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16520"/>
                  </a:ext>
                </a:extLst>
              </a:tr>
              <a:tr h="468179"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Cybercrime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percobaan perkosaan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perseutubuhan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r>
                        <a:rPr lang="en-ID" sz="1400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fontAlgn="b" latinLnBrk="0" hangingPunct="1">
                        <a:buNone/>
                      </a:pPr>
                      <a:r>
                        <a:rPr lang="en-ID" sz="1400" cap="none" spc="0" dirty="0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perkosaan</a:t>
                      </a:r>
                      <a:r>
                        <a:rPr lang="en-ID" sz="1400" cap="none" spc="0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ID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2147" marT="24859" marB="1864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57487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952D0D8-FB8B-65D2-07D7-1B878C06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80" y="199475"/>
            <a:ext cx="2686052" cy="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5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239248" cy="5238748"/>
          </a:xfrm>
          <a:custGeom>
            <a:avLst/>
            <a:gdLst/>
            <a:ahLst/>
            <a:cxnLst/>
            <a:rect l="l" t="t" r="r" b="b"/>
            <a:pathLst>
              <a:path w="12318997" h="6984997">
                <a:moveTo>
                  <a:pt x="0" y="0"/>
                </a:moveTo>
                <a:lnTo>
                  <a:pt x="12318997" y="0"/>
                </a:lnTo>
                <a:lnTo>
                  <a:pt x="12318997" y="6984997"/>
                </a:lnTo>
                <a:lnTo>
                  <a:pt x="0" y="6984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2900" y="342900"/>
            <a:ext cx="8458200" cy="4457700"/>
          </a:xfrm>
          <a:custGeom>
            <a:avLst/>
            <a:gdLst/>
            <a:ahLst/>
            <a:cxnLst/>
            <a:rect l="l" t="t" r="r" b="b"/>
            <a:pathLst>
              <a:path w="11277600" h="5943600">
                <a:moveTo>
                  <a:pt x="0" y="0"/>
                </a:moveTo>
                <a:lnTo>
                  <a:pt x="11277600" y="0"/>
                </a:lnTo>
                <a:lnTo>
                  <a:pt x="11277600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3971-48ED-718D-C4B4-16A7088E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862D7-157B-9FB2-7D29-8B6A8FA13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41" y="-596"/>
            <a:ext cx="9145057" cy="5144096"/>
          </a:xfrm>
        </p:spPr>
      </p:pic>
    </p:spTree>
    <p:extLst>
      <p:ext uri="{BB962C8B-B14F-4D97-AF65-F5344CB8AC3E}">
        <p14:creationId xmlns:p14="http://schemas.microsoft.com/office/powerpoint/2010/main" val="260768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CEDC3-21FD-69B8-B6EF-1E6A9D26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9DAAC-6572-D231-EDE7-59772EAAF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5498"/>
            <a:ext cx="9116449" cy="5128002"/>
          </a:xfrm>
        </p:spPr>
      </p:pic>
    </p:spTree>
    <p:extLst>
      <p:ext uri="{BB962C8B-B14F-4D97-AF65-F5344CB8AC3E}">
        <p14:creationId xmlns:p14="http://schemas.microsoft.com/office/powerpoint/2010/main" val="59801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C53C-9771-1EB0-3264-1C20A4A5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1FB41-2033-777B-57FB-8DB15EA6C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029700" cy="5079206"/>
          </a:xfrm>
        </p:spPr>
      </p:pic>
    </p:spTree>
    <p:extLst>
      <p:ext uri="{BB962C8B-B14F-4D97-AF65-F5344CB8AC3E}">
        <p14:creationId xmlns:p14="http://schemas.microsoft.com/office/powerpoint/2010/main" val="224824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6503-FD1E-252F-A3FA-5BAB113C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E60DDD-33A3-01A2-1F0B-E12BA5383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0" y="0"/>
            <a:ext cx="9122690" cy="5143500"/>
          </a:xfrm>
        </p:spPr>
      </p:pic>
    </p:spTree>
    <p:extLst>
      <p:ext uri="{BB962C8B-B14F-4D97-AF65-F5344CB8AC3E}">
        <p14:creationId xmlns:p14="http://schemas.microsoft.com/office/powerpoint/2010/main" val="292766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38879" y="622936"/>
            <a:ext cx="3906097" cy="8242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191">
              <a:spcBef>
                <a:spcPts val="64"/>
              </a:spcBef>
            </a:pPr>
            <a:r>
              <a:rPr sz="2651" b="1" spc="125" dirty="0">
                <a:solidFill>
                  <a:srgbClr val="AC348B"/>
                </a:solidFill>
              </a:rPr>
              <a:t>Struktur</a:t>
            </a:r>
            <a:r>
              <a:rPr sz="2651" b="1" spc="290" dirty="0">
                <a:solidFill>
                  <a:srgbClr val="AC348B"/>
                </a:solidFill>
              </a:rPr>
              <a:t> </a:t>
            </a:r>
            <a:r>
              <a:rPr sz="2651" b="1" spc="115" dirty="0">
                <a:solidFill>
                  <a:srgbClr val="AC348B"/>
                </a:solidFill>
              </a:rPr>
              <a:t>Komisi</a:t>
            </a:r>
            <a:r>
              <a:rPr sz="2651" b="1" spc="285" dirty="0">
                <a:solidFill>
                  <a:srgbClr val="AC348B"/>
                </a:solidFill>
              </a:rPr>
              <a:t> </a:t>
            </a:r>
            <a:r>
              <a:rPr sz="2651" b="1" spc="122" dirty="0">
                <a:solidFill>
                  <a:srgbClr val="AC348B"/>
                </a:solidFill>
              </a:rPr>
              <a:t>Paripurna</a:t>
            </a:r>
            <a:r>
              <a:rPr sz="2651" b="1" spc="298" dirty="0">
                <a:solidFill>
                  <a:srgbClr val="AC348B"/>
                </a:solidFill>
              </a:rPr>
              <a:t> </a:t>
            </a:r>
            <a:r>
              <a:rPr sz="2651" b="1" spc="107" dirty="0">
                <a:solidFill>
                  <a:srgbClr val="AC348B"/>
                </a:solidFill>
              </a:rPr>
              <a:t>2025</a:t>
            </a:r>
            <a:r>
              <a:rPr sz="2651" b="1" spc="-340" dirty="0">
                <a:solidFill>
                  <a:srgbClr val="AC348B"/>
                </a:solidFill>
              </a:rPr>
              <a:t> </a:t>
            </a:r>
            <a:r>
              <a:rPr sz="2651" b="1" spc="150" dirty="0">
                <a:solidFill>
                  <a:srgbClr val="AC348B"/>
                </a:solidFill>
              </a:rPr>
              <a:t>-</a:t>
            </a:r>
            <a:r>
              <a:rPr sz="2651" b="1" spc="140" dirty="0">
                <a:solidFill>
                  <a:srgbClr val="AC348B"/>
                </a:solidFill>
              </a:rPr>
              <a:t>2030</a:t>
            </a:r>
            <a:endParaRPr sz="2651"/>
          </a:p>
        </p:txBody>
      </p:sp>
      <p:sp>
        <p:nvSpPr>
          <p:cNvPr id="3" name="object 3"/>
          <p:cNvSpPr txBox="1"/>
          <p:nvPr/>
        </p:nvSpPr>
        <p:spPr>
          <a:xfrm>
            <a:off x="508318" y="1449865"/>
            <a:ext cx="7788910" cy="219739"/>
          </a:xfrm>
          <a:prstGeom prst="rect">
            <a:avLst/>
          </a:prstGeom>
        </p:spPr>
        <p:txBody>
          <a:bodyPr vert="horz" wrap="square" lIns="0" tIns="7937" rIns="0" bIns="0" rtlCol="0">
            <a:spAutoFit/>
          </a:bodyPr>
          <a:lstStyle/>
          <a:p>
            <a:pPr marL="6191" defTabSz="457200">
              <a:spcBef>
                <a:spcPts val="64"/>
              </a:spcBef>
              <a:buClrTx/>
            </a:pPr>
            <a:r>
              <a:rPr sz="1376" b="1" spc="43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Komisi</a:t>
            </a:r>
            <a:r>
              <a:rPr sz="1376" b="1" spc="-10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3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Paripurna</a:t>
            </a:r>
            <a:r>
              <a:rPr sz="1376" b="1" spc="2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30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dipilih</a:t>
            </a:r>
            <a:r>
              <a:rPr sz="1376" b="1" spc="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2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secara</a:t>
            </a:r>
            <a:r>
              <a:rPr sz="1376" b="1" spc="2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60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independen</a:t>
            </a:r>
            <a:r>
              <a:rPr sz="1376" b="1" spc="-32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62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376" b="1" spc="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7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memenuhi</a:t>
            </a:r>
            <a:r>
              <a:rPr sz="1376" b="1" spc="-8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30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Prinsip-</a:t>
            </a:r>
            <a:r>
              <a:rPr sz="1376" b="1" spc="32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prinsip</a:t>
            </a:r>
            <a:r>
              <a:rPr sz="1376" b="1" spc="8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76" b="1" spc="-5" dirty="0">
                <a:solidFill>
                  <a:sysClr val="windowText" lastClr="000000"/>
                </a:solidFill>
                <a:latin typeface="Tahoma" panose="020B0604030504040204"/>
                <a:cs typeface="Tahoma" panose="020B0604030504040204"/>
              </a:rPr>
              <a:t>Paris.</a:t>
            </a:r>
            <a:endParaRPr sz="1376">
              <a:solidFill>
                <a:sysClr val="windowText" lastClr="000000"/>
              </a:solidFill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5950" y="1890712"/>
            <a:ext cx="1223963" cy="12239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E83C7-9782-8D8D-FB3D-01E60FAC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ABB7-FD35-8683-89FE-88D947FE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29" y="768191"/>
            <a:ext cx="8607743" cy="492443"/>
          </a:xfrm>
        </p:spPr>
        <p:txBody>
          <a:bodyPr/>
          <a:lstStyle/>
          <a:p>
            <a:r>
              <a:rPr lang="en-US" sz="3200" dirty="0" err="1">
                <a:solidFill>
                  <a:srgbClr val="7030A0"/>
                </a:solidFill>
              </a:rPr>
              <a:t>Bagaimana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KtP</a:t>
            </a:r>
            <a:r>
              <a:rPr lang="en-US" sz="3200" dirty="0">
                <a:solidFill>
                  <a:srgbClr val="7030A0"/>
                </a:solidFill>
              </a:rPr>
              <a:t> di Jawa Barat :</a:t>
            </a:r>
            <a:endParaRPr lang="en-ID" sz="3200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258C-2161-CE99-ACA9-B02FCB411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095" y="1489126"/>
            <a:ext cx="7747635" cy="246173"/>
          </a:xfrm>
        </p:spPr>
        <p:txBody>
          <a:bodyPr>
            <a:noAutofit/>
          </a:bodyPr>
          <a:lstStyle/>
          <a:p>
            <a:pPr rtl="0"/>
            <a:r>
              <a:rPr lang="en-ID" sz="2800" dirty="0" err="1">
                <a:solidFill>
                  <a:srgbClr val="7030A0"/>
                </a:solidFill>
              </a:rPr>
              <a:t>Catahu</a:t>
            </a:r>
            <a:r>
              <a:rPr lang="en-ID" sz="2800" dirty="0">
                <a:solidFill>
                  <a:srgbClr val="7030A0"/>
                </a:solidFill>
              </a:rPr>
              <a:t> Komnas Perempuan </a:t>
            </a:r>
            <a:r>
              <a:rPr lang="en-ID" sz="2800" dirty="0"/>
              <a:t>juga </a:t>
            </a:r>
            <a:r>
              <a:rPr lang="en-ID" sz="2800" dirty="0" err="1"/>
              <a:t>mencatat</a:t>
            </a:r>
            <a:r>
              <a:rPr lang="en-ID" sz="2800" dirty="0"/>
              <a:t> Jawa Barat </a:t>
            </a:r>
            <a:r>
              <a:rPr lang="en-ID" sz="2800" dirty="0" err="1"/>
              <a:t>masih</a:t>
            </a:r>
            <a:r>
              <a:rPr lang="en-ID" sz="2800" dirty="0"/>
              <a:t> </a:t>
            </a:r>
            <a:r>
              <a:rPr lang="en-ID" sz="2800" dirty="0" err="1"/>
              <a:t>konsisten</a:t>
            </a:r>
            <a:r>
              <a:rPr lang="en-ID" sz="2800" dirty="0"/>
              <a:t> </a:t>
            </a:r>
            <a:r>
              <a:rPr lang="en-ID" sz="2800" dirty="0" err="1"/>
              <a:t>sebagai</a:t>
            </a:r>
            <a:r>
              <a:rPr lang="en-ID" sz="2800" dirty="0"/>
              <a:t> wilayah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angka</a:t>
            </a:r>
            <a:r>
              <a:rPr lang="en-ID" sz="2800" dirty="0"/>
              <a:t> </a:t>
            </a:r>
            <a:r>
              <a:rPr lang="en-ID" sz="2800" dirty="0" err="1"/>
              <a:t>kekerasan</a:t>
            </a:r>
            <a:r>
              <a:rPr lang="en-ID" sz="2800" dirty="0"/>
              <a:t> </a:t>
            </a:r>
            <a:r>
              <a:rPr lang="en-ID" sz="2800" dirty="0" err="1"/>
              <a:t>terhadap</a:t>
            </a:r>
            <a:r>
              <a:rPr lang="en-ID" sz="2800" dirty="0"/>
              <a:t> </a:t>
            </a:r>
            <a:r>
              <a:rPr lang="en-ID" sz="2800" dirty="0" err="1"/>
              <a:t>perempuan</a:t>
            </a:r>
            <a:r>
              <a:rPr lang="en-ID" sz="2800" dirty="0"/>
              <a:t> </a:t>
            </a:r>
            <a:r>
              <a:rPr lang="en-ID" sz="2800" dirty="0" err="1"/>
              <a:t>tertinggi</a:t>
            </a:r>
            <a:r>
              <a:rPr lang="en-ID" sz="2800" dirty="0"/>
              <a:t>, </a:t>
            </a:r>
            <a:r>
              <a:rPr lang="en-ID" sz="2800" dirty="0" err="1"/>
              <a:t>yakni</a:t>
            </a:r>
            <a:r>
              <a:rPr lang="en-ID" sz="2800" dirty="0"/>
              <a:t> </a:t>
            </a:r>
            <a:r>
              <a:rPr lang="en-ID" sz="2800" dirty="0" err="1"/>
              <a:t>sebanyak</a:t>
            </a:r>
            <a:r>
              <a:rPr lang="en-ID" sz="2800" dirty="0"/>
              <a:t> 55.660. Kasus </a:t>
            </a:r>
            <a:r>
              <a:rPr lang="en-ID" sz="2800" dirty="0" err="1"/>
              <a:t>terbanyak</a:t>
            </a:r>
            <a:r>
              <a:rPr lang="en-ID" sz="2800" dirty="0"/>
              <a:t> </a:t>
            </a:r>
            <a:r>
              <a:rPr lang="en-ID" sz="2800" dirty="0" err="1"/>
              <a:t>masih</a:t>
            </a:r>
            <a:r>
              <a:rPr lang="en-ID" sz="2800" dirty="0"/>
              <a:t> </a:t>
            </a:r>
            <a:r>
              <a:rPr lang="en-ID" sz="2800" dirty="0" err="1"/>
              <a:t>terjadi</a:t>
            </a:r>
            <a:r>
              <a:rPr lang="en-ID" sz="2800" dirty="0"/>
              <a:t> di </a:t>
            </a:r>
            <a:r>
              <a:rPr lang="en-ID" sz="2800" dirty="0" err="1"/>
              <a:t>ranah</a:t>
            </a:r>
            <a:r>
              <a:rPr lang="en-ID" sz="2800" dirty="0"/>
              <a:t> personal </a:t>
            </a:r>
            <a:r>
              <a:rPr lang="en-ID" sz="2800" dirty="0" err="1"/>
              <a:t>sebanyak</a:t>
            </a:r>
            <a:r>
              <a:rPr lang="en-ID" sz="2800" dirty="0"/>
              <a:t> 55.335, </a:t>
            </a:r>
            <a:r>
              <a:rPr lang="en-ID" sz="2800" dirty="0" err="1"/>
              <a:t>diikuti</a:t>
            </a:r>
            <a:r>
              <a:rPr lang="en-ID" sz="2800" dirty="0"/>
              <a:t> </a:t>
            </a:r>
            <a:r>
              <a:rPr lang="en-ID" sz="2800" dirty="0" err="1"/>
              <a:t>ranah</a:t>
            </a:r>
            <a:r>
              <a:rPr lang="en-ID" sz="2800" dirty="0"/>
              <a:t> </a:t>
            </a:r>
            <a:r>
              <a:rPr lang="en-ID" sz="2800" dirty="0" err="1"/>
              <a:t>publik</a:t>
            </a:r>
            <a:r>
              <a:rPr lang="en-ID" sz="2800" dirty="0"/>
              <a:t> </a:t>
            </a:r>
            <a:r>
              <a:rPr lang="en-ID" sz="2800" dirty="0" err="1"/>
              <a:t>sebanyak</a:t>
            </a:r>
            <a:r>
              <a:rPr lang="en-ID" sz="2800" dirty="0"/>
              <a:t> 315 </a:t>
            </a:r>
            <a:r>
              <a:rPr lang="en-ID" sz="2800" dirty="0" err="1"/>
              <a:t>kasus</a:t>
            </a:r>
            <a:r>
              <a:rPr lang="en-ID" sz="2800" dirty="0"/>
              <a:t> dan negara 10 </a:t>
            </a:r>
            <a:r>
              <a:rPr lang="en-ID" sz="2800" dirty="0" err="1"/>
              <a:t>kasus</a:t>
            </a:r>
            <a:r>
              <a:rPr lang="en-ID" sz="2800" dirty="0"/>
              <a:t>. </a:t>
            </a:r>
          </a:p>
          <a:p>
            <a:br>
              <a:rPr lang="en-ID" sz="2800" dirty="0"/>
            </a:b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220558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2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7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69E35-9719-19E1-4BB5-2A9795D3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Data Kekerasan Seksual: Tren dan Pola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16F52-8CEB-D43A-16F7-1A93978CD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3" y="215154"/>
            <a:ext cx="5767179" cy="4639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C15F7-9EE3-8CD0-3FAF-430130E2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5" y="57539"/>
            <a:ext cx="2686052" cy="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8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1A4A-D118-FCA5-E771-2EBDE335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5BDDB-C4BC-6ECB-EBC7-1175DE3D0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56B82-44F6-2DD5-6FF9-21856CC69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61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ctrTitle"/>
          </p:nvPr>
        </p:nvSpPr>
        <p:spPr>
          <a:xfrm>
            <a:off x="468305" y="1067051"/>
            <a:ext cx="5603087" cy="26481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KAMPANYE</a:t>
            </a:r>
            <a:br>
              <a:rPr lang="en-GB" sz="3200" dirty="0"/>
            </a:br>
            <a:r>
              <a:rPr lang="en-GB" sz="3200" dirty="0"/>
              <a:t>16HAKtP 2025</a:t>
            </a:r>
            <a:br>
              <a:rPr lang="en-GB" sz="3200" dirty="0"/>
            </a:br>
            <a:br>
              <a:rPr lang="en-GB" sz="3200" dirty="0"/>
            </a:br>
            <a:r>
              <a:rPr lang="en-GB" sz="1600" dirty="0" err="1"/>
              <a:t>Subkom</a:t>
            </a:r>
            <a:r>
              <a:rPr lang="en-GB" sz="1600" dirty="0"/>
              <a:t> </a:t>
            </a:r>
            <a:r>
              <a:rPr lang="en-GB" sz="1600" dirty="0" err="1"/>
              <a:t>Pencegahan</a:t>
            </a:r>
            <a:r>
              <a:rPr lang="en-GB" sz="1600" dirty="0"/>
              <a:t> dan </a:t>
            </a:r>
            <a:r>
              <a:rPr lang="en-GB" sz="1600" dirty="0" err="1"/>
              <a:t>Pengelolaan</a:t>
            </a:r>
            <a:r>
              <a:rPr lang="en-GB" sz="1600" dirty="0"/>
              <a:t> </a:t>
            </a:r>
            <a:r>
              <a:rPr lang="en-GB" sz="1600" dirty="0" err="1"/>
              <a:t>Pengetahuan</a:t>
            </a:r>
            <a:r>
              <a:rPr lang="en-GB" sz="1600" dirty="0"/>
              <a:t>:  </a:t>
            </a:r>
            <a:br>
              <a:rPr lang="en-GB" sz="1600" dirty="0"/>
            </a:br>
            <a:r>
              <a:rPr lang="en-GB" sz="1600" dirty="0" err="1">
                <a:highlight>
                  <a:srgbClr val="FFFF00"/>
                </a:highlight>
              </a:rPr>
              <a:t>Partisipasi</a:t>
            </a:r>
            <a:r>
              <a:rPr lang="en-GB" sz="1600" dirty="0">
                <a:highlight>
                  <a:srgbClr val="FFFF00"/>
                </a:highlight>
              </a:rPr>
              <a:t> Masyarakat</a:t>
            </a:r>
            <a:endParaRPr sz="1600" dirty="0">
              <a:highlight>
                <a:srgbClr val="FFFF00"/>
              </a:highlight>
            </a:endParaRPr>
          </a:p>
        </p:txBody>
      </p:sp>
      <p:sp>
        <p:nvSpPr>
          <p:cNvPr id="52" name="Google Shape;52;p15"/>
          <p:cNvSpPr/>
          <p:nvPr/>
        </p:nvSpPr>
        <p:spPr>
          <a:xfrm>
            <a:off x="7566655" y="1095796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" name="Google Shape;53;p15"/>
          <p:cNvSpPr/>
          <p:nvPr/>
        </p:nvSpPr>
        <p:spPr>
          <a:xfrm>
            <a:off x="6424576" y="1095796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15"/>
          <p:cNvSpPr/>
          <p:nvPr/>
        </p:nvSpPr>
        <p:spPr>
          <a:xfrm>
            <a:off x="7566655" y="2141700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5;p15"/>
          <p:cNvSpPr/>
          <p:nvPr/>
        </p:nvSpPr>
        <p:spPr>
          <a:xfrm>
            <a:off x="6424576" y="2141700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6" name="Google Shape;56;p15"/>
          <p:cNvSpPr/>
          <p:nvPr/>
        </p:nvSpPr>
        <p:spPr>
          <a:xfrm>
            <a:off x="7566655" y="3187604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" name="Google Shape;57;p15"/>
          <p:cNvSpPr/>
          <p:nvPr/>
        </p:nvSpPr>
        <p:spPr>
          <a:xfrm>
            <a:off x="6424576" y="3187604"/>
            <a:ext cx="860100" cy="860100"/>
          </a:xfrm>
          <a:prstGeom prst="roundRect">
            <a:avLst>
              <a:gd name="adj" fmla="val 1250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8" name="Google Shape;58;p15"/>
          <p:cNvGrpSpPr/>
          <p:nvPr/>
        </p:nvGrpSpPr>
        <p:grpSpPr>
          <a:xfrm>
            <a:off x="6682199" y="1368098"/>
            <a:ext cx="344854" cy="315495"/>
            <a:chOff x="1032026" y="1605107"/>
            <a:chExt cx="344854" cy="315495"/>
          </a:xfrm>
        </p:grpSpPr>
        <p:sp>
          <p:nvSpPr>
            <p:cNvPr id="59" name="Google Shape;59;p15"/>
            <p:cNvSpPr/>
            <p:nvPr/>
          </p:nvSpPr>
          <p:spPr>
            <a:xfrm>
              <a:off x="1098809" y="1605107"/>
              <a:ext cx="210126" cy="108854"/>
            </a:xfrm>
            <a:custGeom>
              <a:avLst/>
              <a:gdLst/>
              <a:ahLst/>
              <a:cxnLst/>
              <a:rect l="l" t="t" r="r" b="b"/>
              <a:pathLst>
                <a:path w="6513" h="3374" extrusionOk="0">
                  <a:moveTo>
                    <a:pt x="2641" y="1"/>
                  </a:moveTo>
                  <a:cubicBezTo>
                    <a:pt x="2123" y="1"/>
                    <a:pt x="1677" y="322"/>
                    <a:pt x="1517" y="786"/>
                  </a:cubicBezTo>
                  <a:lnTo>
                    <a:pt x="1445" y="1000"/>
                  </a:lnTo>
                  <a:lnTo>
                    <a:pt x="1213" y="1000"/>
                  </a:lnTo>
                  <a:cubicBezTo>
                    <a:pt x="607" y="1018"/>
                    <a:pt x="107" y="1482"/>
                    <a:pt x="54" y="2088"/>
                  </a:cubicBezTo>
                  <a:cubicBezTo>
                    <a:pt x="0" y="2784"/>
                    <a:pt x="571" y="3373"/>
                    <a:pt x="1267" y="3373"/>
                  </a:cubicBezTo>
                  <a:lnTo>
                    <a:pt x="2962" y="3373"/>
                  </a:lnTo>
                  <a:lnTo>
                    <a:pt x="2962" y="1946"/>
                  </a:lnTo>
                  <a:lnTo>
                    <a:pt x="3587" y="1946"/>
                  </a:lnTo>
                  <a:lnTo>
                    <a:pt x="3587" y="3373"/>
                  </a:lnTo>
                  <a:lnTo>
                    <a:pt x="5781" y="3373"/>
                  </a:lnTo>
                  <a:cubicBezTo>
                    <a:pt x="6174" y="3373"/>
                    <a:pt x="6513" y="3052"/>
                    <a:pt x="6477" y="2642"/>
                  </a:cubicBezTo>
                  <a:cubicBezTo>
                    <a:pt x="6459" y="2285"/>
                    <a:pt x="6174" y="2017"/>
                    <a:pt x="5799" y="1999"/>
                  </a:cubicBezTo>
                  <a:lnTo>
                    <a:pt x="5567" y="1999"/>
                  </a:lnTo>
                  <a:lnTo>
                    <a:pt x="5514" y="1749"/>
                  </a:lnTo>
                  <a:cubicBezTo>
                    <a:pt x="5424" y="1321"/>
                    <a:pt x="5032" y="1000"/>
                    <a:pt x="4586" y="1000"/>
                  </a:cubicBezTo>
                  <a:cubicBezTo>
                    <a:pt x="4461" y="1000"/>
                    <a:pt x="4336" y="1018"/>
                    <a:pt x="4211" y="1071"/>
                  </a:cubicBezTo>
                  <a:lnTo>
                    <a:pt x="3890" y="1214"/>
                  </a:lnTo>
                  <a:lnTo>
                    <a:pt x="3801" y="875"/>
                  </a:lnTo>
                  <a:cubicBezTo>
                    <a:pt x="3658" y="358"/>
                    <a:pt x="3176" y="1"/>
                    <a:pt x="2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315807" y="1662115"/>
              <a:ext cx="46103" cy="33424"/>
            </a:xfrm>
            <a:custGeom>
              <a:avLst/>
              <a:gdLst/>
              <a:ahLst/>
              <a:cxnLst/>
              <a:rect l="l" t="t" r="r" b="b"/>
              <a:pathLst>
                <a:path w="1429" h="1036" extrusionOk="0">
                  <a:moveTo>
                    <a:pt x="1" y="0"/>
                  </a:moveTo>
                  <a:cubicBezTo>
                    <a:pt x="233" y="250"/>
                    <a:pt x="376" y="571"/>
                    <a:pt x="376" y="928"/>
                  </a:cubicBezTo>
                  <a:cubicBezTo>
                    <a:pt x="376" y="964"/>
                    <a:pt x="358" y="999"/>
                    <a:pt x="358" y="1035"/>
                  </a:cubicBezTo>
                  <a:lnTo>
                    <a:pt x="1428" y="1035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1045834" y="1662115"/>
              <a:ext cx="316076" cy="217030"/>
            </a:xfrm>
            <a:custGeom>
              <a:avLst/>
              <a:gdLst/>
              <a:ahLst/>
              <a:cxnLst/>
              <a:rect l="l" t="t" r="r" b="b"/>
              <a:pathLst>
                <a:path w="9797" h="6727" extrusionOk="0">
                  <a:moveTo>
                    <a:pt x="18" y="0"/>
                  </a:moveTo>
                  <a:lnTo>
                    <a:pt x="18" y="1035"/>
                  </a:lnTo>
                  <a:lnTo>
                    <a:pt x="1178" y="1035"/>
                  </a:lnTo>
                  <a:cubicBezTo>
                    <a:pt x="1107" y="839"/>
                    <a:pt x="1071" y="625"/>
                    <a:pt x="1071" y="411"/>
                  </a:cubicBezTo>
                  <a:cubicBezTo>
                    <a:pt x="1071" y="268"/>
                    <a:pt x="1089" y="125"/>
                    <a:pt x="1107" y="0"/>
                  </a:cubicBezTo>
                  <a:close/>
                  <a:moveTo>
                    <a:pt x="1" y="1035"/>
                  </a:moveTo>
                  <a:lnTo>
                    <a:pt x="1" y="1660"/>
                  </a:lnTo>
                  <a:lnTo>
                    <a:pt x="18" y="1660"/>
                  </a:lnTo>
                  <a:lnTo>
                    <a:pt x="18" y="1035"/>
                  </a:lnTo>
                  <a:close/>
                  <a:moveTo>
                    <a:pt x="18" y="1660"/>
                  </a:moveTo>
                  <a:lnTo>
                    <a:pt x="18" y="6370"/>
                  </a:lnTo>
                  <a:lnTo>
                    <a:pt x="3676" y="6370"/>
                  </a:lnTo>
                  <a:lnTo>
                    <a:pt x="4033" y="6727"/>
                  </a:lnTo>
                  <a:lnTo>
                    <a:pt x="5710" y="6727"/>
                  </a:lnTo>
                  <a:lnTo>
                    <a:pt x="6067" y="6370"/>
                  </a:lnTo>
                  <a:lnTo>
                    <a:pt x="9796" y="6370"/>
                  </a:lnTo>
                  <a:lnTo>
                    <a:pt x="9796" y="1660"/>
                  </a:lnTo>
                  <a:lnTo>
                    <a:pt x="8529" y="1660"/>
                  </a:lnTo>
                  <a:cubicBezTo>
                    <a:pt x="8297" y="2016"/>
                    <a:pt x="7887" y="2248"/>
                    <a:pt x="7441" y="2248"/>
                  </a:cubicBezTo>
                  <a:lnTo>
                    <a:pt x="5229" y="2248"/>
                  </a:lnTo>
                  <a:lnTo>
                    <a:pt x="5229" y="3212"/>
                  </a:lnTo>
                  <a:lnTo>
                    <a:pt x="5603" y="2873"/>
                  </a:lnTo>
                  <a:lnTo>
                    <a:pt x="6031" y="3337"/>
                  </a:lnTo>
                  <a:lnTo>
                    <a:pt x="4907" y="4318"/>
                  </a:lnTo>
                  <a:lnTo>
                    <a:pt x="3801" y="3337"/>
                  </a:lnTo>
                  <a:lnTo>
                    <a:pt x="4212" y="2873"/>
                  </a:lnTo>
                  <a:lnTo>
                    <a:pt x="4604" y="3212"/>
                  </a:lnTo>
                  <a:lnTo>
                    <a:pt x="4604" y="2248"/>
                  </a:lnTo>
                  <a:lnTo>
                    <a:pt x="2891" y="2248"/>
                  </a:lnTo>
                  <a:cubicBezTo>
                    <a:pt x="2356" y="2248"/>
                    <a:pt x="1874" y="2016"/>
                    <a:pt x="1535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1032026" y="1887759"/>
              <a:ext cx="344854" cy="32843"/>
            </a:xfrm>
            <a:custGeom>
              <a:avLst/>
              <a:gdLst/>
              <a:ahLst/>
              <a:cxnLst/>
              <a:rect l="l" t="t" r="r" b="b"/>
              <a:pathLst>
                <a:path w="10689" h="1018" extrusionOk="0">
                  <a:moveTo>
                    <a:pt x="0" y="1"/>
                  </a:moveTo>
                  <a:lnTo>
                    <a:pt x="0" y="357"/>
                  </a:lnTo>
                  <a:lnTo>
                    <a:pt x="678" y="1018"/>
                  </a:lnTo>
                  <a:lnTo>
                    <a:pt x="10010" y="1018"/>
                  </a:lnTo>
                  <a:lnTo>
                    <a:pt x="10688" y="357"/>
                  </a:lnTo>
                  <a:lnTo>
                    <a:pt x="10688" y="1"/>
                  </a:lnTo>
                  <a:lnTo>
                    <a:pt x="6834" y="1"/>
                  </a:lnTo>
                  <a:lnTo>
                    <a:pt x="6477" y="357"/>
                  </a:lnTo>
                  <a:lnTo>
                    <a:pt x="4283" y="357"/>
                  </a:lnTo>
                  <a:lnTo>
                    <a:pt x="39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15"/>
          <p:cNvGrpSpPr/>
          <p:nvPr/>
        </p:nvGrpSpPr>
        <p:grpSpPr>
          <a:xfrm>
            <a:off x="7824278" y="3445517"/>
            <a:ext cx="344854" cy="344273"/>
            <a:chOff x="6270423" y="3778180"/>
            <a:chExt cx="344854" cy="344273"/>
          </a:xfrm>
        </p:grpSpPr>
        <p:sp>
          <p:nvSpPr>
            <p:cNvPr id="64" name="Google Shape;64;p15"/>
            <p:cNvSpPr/>
            <p:nvPr/>
          </p:nvSpPr>
          <p:spPr>
            <a:xfrm>
              <a:off x="6365985" y="3883517"/>
              <a:ext cx="32843" cy="82366"/>
            </a:xfrm>
            <a:custGeom>
              <a:avLst/>
              <a:gdLst/>
              <a:ahLst/>
              <a:cxnLst/>
              <a:rect l="l" t="t" r="r" b="b"/>
              <a:pathLst>
                <a:path w="1018" h="2553" extrusionOk="0">
                  <a:moveTo>
                    <a:pt x="714" y="1"/>
                  </a:moveTo>
                  <a:cubicBezTo>
                    <a:pt x="678" y="19"/>
                    <a:pt x="643" y="37"/>
                    <a:pt x="607" y="54"/>
                  </a:cubicBezTo>
                  <a:cubicBezTo>
                    <a:pt x="215" y="251"/>
                    <a:pt x="0" y="483"/>
                    <a:pt x="0" y="715"/>
                  </a:cubicBezTo>
                  <a:cubicBezTo>
                    <a:pt x="0" y="1428"/>
                    <a:pt x="393" y="2053"/>
                    <a:pt x="857" y="2552"/>
                  </a:cubicBezTo>
                  <a:lnTo>
                    <a:pt x="1017" y="1981"/>
                  </a:lnTo>
                  <a:cubicBezTo>
                    <a:pt x="821" y="1714"/>
                    <a:pt x="714" y="1375"/>
                    <a:pt x="714" y="1018"/>
                  </a:cubicBezTo>
                  <a:lnTo>
                    <a:pt x="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6478226" y="3969884"/>
              <a:ext cx="137051" cy="152569"/>
            </a:xfrm>
            <a:custGeom>
              <a:avLst/>
              <a:gdLst/>
              <a:ahLst/>
              <a:cxnLst/>
              <a:rect l="l" t="t" r="r" b="b"/>
              <a:pathLst>
                <a:path w="4248" h="4729" extrusionOk="0">
                  <a:moveTo>
                    <a:pt x="1125" y="0"/>
                  </a:moveTo>
                  <a:cubicBezTo>
                    <a:pt x="786" y="429"/>
                    <a:pt x="358" y="785"/>
                    <a:pt x="1" y="1053"/>
                  </a:cubicBezTo>
                  <a:lnTo>
                    <a:pt x="2409" y="1053"/>
                  </a:lnTo>
                  <a:lnTo>
                    <a:pt x="1910" y="4729"/>
                  </a:lnTo>
                  <a:lnTo>
                    <a:pt x="4247" y="4729"/>
                  </a:lnTo>
                  <a:lnTo>
                    <a:pt x="3569" y="714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6486292" y="3883517"/>
              <a:ext cx="33424" cy="82366"/>
            </a:xfrm>
            <a:custGeom>
              <a:avLst/>
              <a:gdLst/>
              <a:ahLst/>
              <a:cxnLst/>
              <a:rect l="l" t="t" r="r" b="b"/>
              <a:pathLst>
                <a:path w="1036" h="2553" extrusionOk="0">
                  <a:moveTo>
                    <a:pt x="322" y="1"/>
                  </a:moveTo>
                  <a:lnTo>
                    <a:pt x="322" y="1018"/>
                  </a:lnTo>
                  <a:cubicBezTo>
                    <a:pt x="322" y="1375"/>
                    <a:pt x="197" y="1714"/>
                    <a:pt x="1" y="1981"/>
                  </a:cubicBezTo>
                  <a:lnTo>
                    <a:pt x="161" y="2552"/>
                  </a:lnTo>
                  <a:cubicBezTo>
                    <a:pt x="643" y="2053"/>
                    <a:pt x="1035" y="1428"/>
                    <a:pt x="1035" y="715"/>
                  </a:cubicBezTo>
                  <a:cubicBezTo>
                    <a:pt x="1035" y="483"/>
                    <a:pt x="803" y="251"/>
                    <a:pt x="429" y="54"/>
                  </a:cubicBezTo>
                  <a:cubicBezTo>
                    <a:pt x="393" y="37"/>
                    <a:pt x="357" y="19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6352757" y="4024569"/>
              <a:ext cx="180186" cy="97884"/>
            </a:xfrm>
            <a:custGeom>
              <a:avLst/>
              <a:gdLst/>
              <a:ahLst/>
              <a:cxnLst/>
              <a:rect l="l" t="t" r="r" b="b"/>
              <a:pathLst>
                <a:path w="5585" h="3034" extrusionOk="0">
                  <a:moveTo>
                    <a:pt x="3122" y="1035"/>
                  </a:moveTo>
                  <a:lnTo>
                    <a:pt x="3122" y="1660"/>
                  </a:lnTo>
                  <a:lnTo>
                    <a:pt x="2462" y="1660"/>
                  </a:lnTo>
                  <a:lnTo>
                    <a:pt x="2462" y="1035"/>
                  </a:lnTo>
                  <a:close/>
                  <a:moveTo>
                    <a:pt x="0" y="0"/>
                  </a:moveTo>
                  <a:lnTo>
                    <a:pt x="410" y="3034"/>
                  </a:lnTo>
                  <a:lnTo>
                    <a:pt x="5174" y="3034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6270423" y="3969884"/>
              <a:ext cx="137051" cy="152569"/>
            </a:xfrm>
            <a:custGeom>
              <a:avLst/>
              <a:gdLst/>
              <a:ahLst/>
              <a:cxnLst/>
              <a:rect l="l" t="t" r="r" b="b"/>
              <a:pathLst>
                <a:path w="4248" h="4729" extrusionOk="0">
                  <a:moveTo>
                    <a:pt x="3105" y="0"/>
                  </a:moveTo>
                  <a:lnTo>
                    <a:pt x="661" y="714"/>
                  </a:lnTo>
                  <a:lnTo>
                    <a:pt x="1" y="4729"/>
                  </a:lnTo>
                  <a:lnTo>
                    <a:pt x="2320" y="4729"/>
                  </a:lnTo>
                  <a:lnTo>
                    <a:pt x="1838" y="1053"/>
                  </a:lnTo>
                  <a:lnTo>
                    <a:pt x="4247" y="1053"/>
                  </a:lnTo>
                  <a:cubicBezTo>
                    <a:pt x="3872" y="785"/>
                    <a:pt x="3462" y="429"/>
                    <a:pt x="3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6355629" y="3778180"/>
              <a:ext cx="174443" cy="104240"/>
            </a:xfrm>
            <a:custGeom>
              <a:avLst/>
              <a:gdLst/>
              <a:ahLst/>
              <a:cxnLst/>
              <a:rect l="l" t="t" r="r" b="b"/>
              <a:pathLst>
                <a:path w="5407" h="3231" extrusionOk="0">
                  <a:moveTo>
                    <a:pt x="2694" y="1"/>
                  </a:moveTo>
                  <a:cubicBezTo>
                    <a:pt x="2694" y="1"/>
                    <a:pt x="72" y="607"/>
                    <a:pt x="0" y="3230"/>
                  </a:cubicBezTo>
                  <a:cubicBezTo>
                    <a:pt x="161" y="3052"/>
                    <a:pt x="375" y="2891"/>
                    <a:pt x="643" y="2749"/>
                  </a:cubicBezTo>
                  <a:cubicBezTo>
                    <a:pt x="1196" y="2481"/>
                    <a:pt x="1927" y="2338"/>
                    <a:pt x="2694" y="2338"/>
                  </a:cubicBezTo>
                  <a:cubicBezTo>
                    <a:pt x="3462" y="2338"/>
                    <a:pt x="4193" y="2481"/>
                    <a:pt x="4746" y="2749"/>
                  </a:cubicBezTo>
                  <a:cubicBezTo>
                    <a:pt x="5014" y="2891"/>
                    <a:pt x="5246" y="3052"/>
                    <a:pt x="5407" y="3230"/>
                  </a:cubicBezTo>
                  <a:cubicBezTo>
                    <a:pt x="5317" y="607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6409733" y="3873742"/>
              <a:ext cx="66816" cy="76010"/>
            </a:xfrm>
            <a:custGeom>
              <a:avLst/>
              <a:gdLst/>
              <a:ahLst/>
              <a:cxnLst/>
              <a:rect l="l" t="t" r="r" b="b"/>
              <a:pathLst>
                <a:path w="2071" h="2356" extrusionOk="0">
                  <a:moveTo>
                    <a:pt x="1035" y="1"/>
                  </a:moveTo>
                  <a:cubicBezTo>
                    <a:pt x="678" y="1"/>
                    <a:pt x="322" y="36"/>
                    <a:pt x="0" y="108"/>
                  </a:cubicBezTo>
                  <a:lnTo>
                    <a:pt x="0" y="1321"/>
                  </a:lnTo>
                  <a:cubicBezTo>
                    <a:pt x="0" y="1606"/>
                    <a:pt x="107" y="1856"/>
                    <a:pt x="304" y="2053"/>
                  </a:cubicBezTo>
                  <a:cubicBezTo>
                    <a:pt x="500" y="2249"/>
                    <a:pt x="750" y="2356"/>
                    <a:pt x="1035" y="2356"/>
                  </a:cubicBezTo>
                  <a:cubicBezTo>
                    <a:pt x="1606" y="2356"/>
                    <a:pt x="2070" y="1892"/>
                    <a:pt x="2070" y="1321"/>
                  </a:cubicBezTo>
                  <a:lnTo>
                    <a:pt x="2070" y="108"/>
                  </a:lnTo>
                  <a:cubicBezTo>
                    <a:pt x="1749" y="36"/>
                    <a:pt x="1392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6410894" y="3962399"/>
              <a:ext cx="63912" cy="40328"/>
            </a:xfrm>
            <a:custGeom>
              <a:avLst/>
              <a:gdLst/>
              <a:ahLst/>
              <a:cxnLst/>
              <a:rect l="l" t="t" r="r" b="b"/>
              <a:pathLst>
                <a:path w="1981" h="1250" extrusionOk="0">
                  <a:moveTo>
                    <a:pt x="1820" y="0"/>
                  </a:moveTo>
                  <a:cubicBezTo>
                    <a:pt x="1570" y="143"/>
                    <a:pt x="1285" y="232"/>
                    <a:pt x="981" y="232"/>
                  </a:cubicBezTo>
                  <a:cubicBezTo>
                    <a:pt x="696" y="232"/>
                    <a:pt x="411" y="161"/>
                    <a:pt x="161" y="18"/>
                  </a:cubicBezTo>
                  <a:lnTo>
                    <a:pt x="0" y="589"/>
                  </a:lnTo>
                  <a:cubicBezTo>
                    <a:pt x="393" y="910"/>
                    <a:pt x="785" y="1142"/>
                    <a:pt x="981" y="1249"/>
                  </a:cubicBezTo>
                  <a:cubicBezTo>
                    <a:pt x="1196" y="1142"/>
                    <a:pt x="1570" y="910"/>
                    <a:pt x="1981" y="589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15"/>
          <p:cNvSpPr/>
          <p:nvPr/>
        </p:nvSpPr>
        <p:spPr>
          <a:xfrm>
            <a:off x="6680473" y="3445469"/>
            <a:ext cx="348306" cy="344370"/>
          </a:xfrm>
          <a:custGeom>
            <a:avLst/>
            <a:gdLst/>
            <a:ahLst/>
            <a:cxnLst/>
            <a:rect l="l" t="t" r="r" b="b"/>
            <a:pathLst>
              <a:path w="10796" h="10674" extrusionOk="0">
                <a:moveTo>
                  <a:pt x="4158" y="2945"/>
                </a:moveTo>
                <a:lnTo>
                  <a:pt x="4604" y="3391"/>
                </a:lnTo>
                <a:lnTo>
                  <a:pt x="3961" y="4033"/>
                </a:lnTo>
                <a:lnTo>
                  <a:pt x="4604" y="4693"/>
                </a:lnTo>
                <a:lnTo>
                  <a:pt x="4158" y="5122"/>
                </a:lnTo>
                <a:lnTo>
                  <a:pt x="3087" y="4033"/>
                </a:lnTo>
                <a:lnTo>
                  <a:pt x="4158" y="2945"/>
                </a:lnTo>
                <a:close/>
                <a:moveTo>
                  <a:pt x="6656" y="2945"/>
                </a:moveTo>
                <a:lnTo>
                  <a:pt x="7726" y="4033"/>
                </a:lnTo>
                <a:lnTo>
                  <a:pt x="6656" y="5122"/>
                </a:lnTo>
                <a:lnTo>
                  <a:pt x="6210" y="4693"/>
                </a:lnTo>
                <a:lnTo>
                  <a:pt x="6852" y="4033"/>
                </a:lnTo>
                <a:lnTo>
                  <a:pt x="6210" y="3391"/>
                </a:lnTo>
                <a:lnTo>
                  <a:pt x="6656" y="2945"/>
                </a:lnTo>
                <a:close/>
                <a:moveTo>
                  <a:pt x="5585" y="2909"/>
                </a:moveTo>
                <a:lnTo>
                  <a:pt x="6156" y="3177"/>
                </a:lnTo>
                <a:lnTo>
                  <a:pt x="5228" y="5157"/>
                </a:lnTo>
                <a:lnTo>
                  <a:pt x="4657" y="4890"/>
                </a:lnTo>
                <a:lnTo>
                  <a:pt x="5585" y="2909"/>
                </a:lnTo>
                <a:close/>
                <a:moveTo>
                  <a:pt x="4514" y="1"/>
                </a:moveTo>
                <a:cubicBezTo>
                  <a:pt x="3551" y="1"/>
                  <a:pt x="2659" y="572"/>
                  <a:pt x="2266" y="1446"/>
                </a:cubicBezTo>
                <a:cubicBezTo>
                  <a:pt x="1695" y="1500"/>
                  <a:pt x="1178" y="1767"/>
                  <a:pt x="785" y="2178"/>
                </a:cubicBezTo>
                <a:cubicBezTo>
                  <a:pt x="357" y="2606"/>
                  <a:pt x="107" y="3159"/>
                  <a:pt x="89" y="3766"/>
                </a:cubicBezTo>
                <a:cubicBezTo>
                  <a:pt x="0" y="5193"/>
                  <a:pt x="1142" y="6353"/>
                  <a:pt x="2570" y="6353"/>
                </a:cubicBezTo>
                <a:lnTo>
                  <a:pt x="2587" y="6353"/>
                </a:lnTo>
                <a:lnTo>
                  <a:pt x="2587" y="7548"/>
                </a:lnTo>
                <a:lnTo>
                  <a:pt x="1892" y="7548"/>
                </a:lnTo>
                <a:cubicBezTo>
                  <a:pt x="1767" y="7173"/>
                  <a:pt x="1428" y="6906"/>
                  <a:pt x="1017" y="6906"/>
                </a:cubicBezTo>
                <a:cubicBezTo>
                  <a:pt x="500" y="6906"/>
                  <a:pt x="72" y="7334"/>
                  <a:pt x="72" y="7852"/>
                </a:cubicBezTo>
                <a:cubicBezTo>
                  <a:pt x="72" y="8369"/>
                  <a:pt x="500" y="8797"/>
                  <a:pt x="1017" y="8797"/>
                </a:cubicBezTo>
                <a:cubicBezTo>
                  <a:pt x="1428" y="8797"/>
                  <a:pt x="1892" y="8155"/>
                  <a:pt x="1892" y="8155"/>
                </a:cubicBezTo>
                <a:lnTo>
                  <a:pt x="3212" y="8155"/>
                </a:lnTo>
                <a:lnTo>
                  <a:pt x="3212" y="6353"/>
                </a:lnTo>
                <a:lnTo>
                  <a:pt x="4158" y="6353"/>
                </a:lnTo>
                <a:lnTo>
                  <a:pt x="4158" y="9422"/>
                </a:lnTo>
                <a:lnTo>
                  <a:pt x="3480" y="9422"/>
                </a:lnTo>
                <a:cubicBezTo>
                  <a:pt x="3341" y="9059"/>
                  <a:pt x="2986" y="8796"/>
                  <a:pt x="2574" y="8796"/>
                </a:cubicBezTo>
                <a:cubicBezTo>
                  <a:pt x="2561" y="8796"/>
                  <a:pt x="2547" y="8797"/>
                  <a:pt x="2534" y="8797"/>
                </a:cubicBezTo>
                <a:cubicBezTo>
                  <a:pt x="2070" y="8815"/>
                  <a:pt x="1677" y="9190"/>
                  <a:pt x="1642" y="9654"/>
                </a:cubicBezTo>
                <a:cubicBezTo>
                  <a:pt x="1606" y="10207"/>
                  <a:pt x="2034" y="10671"/>
                  <a:pt x="2587" y="10671"/>
                </a:cubicBezTo>
                <a:cubicBezTo>
                  <a:pt x="2998" y="10671"/>
                  <a:pt x="3337" y="10421"/>
                  <a:pt x="3480" y="10046"/>
                </a:cubicBezTo>
                <a:lnTo>
                  <a:pt x="4782" y="10046"/>
                </a:lnTo>
                <a:lnTo>
                  <a:pt x="4782" y="6371"/>
                </a:lnTo>
                <a:lnTo>
                  <a:pt x="6031" y="6371"/>
                </a:lnTo>
                <a:lnTo>
                  <a:pt x="6031" y="10046"/>
                </a:lnTo>
                <a:lnTo>
                  <a:pt x="7351" y="10046"/>
                </a:lnTo>
                <a:cubicBezTo>
                  <a:pt x="7469" y="10400"/>
                  <a:pt x="7809" y="10674"/>
                  <a:pt x="8207" y="10674"/>
                </a:cubicBezTo>
                <a:cubicBezTo>
                  <a:pt x="8231" y="10674"/>
                  <a:pt x="8255" y="10673"/>
                  <a:pt x="8279" y="10671"/>
                </a:cubicBezTo>
                <a:cubicBezTo>
                  <a:pt x="8743" y="10653"/>
                  <a:pt x="9136" y="10278"/>
                  <a:pt x="9171" y="9814"/>
                </a:cubicBezTo>
                <a:cubicBezTo>
                  <a:pt x="9207" y="9261"/>
                  <a:pt x="8779" y="8797"/>
                  <a:pt x="8226" y="8797"/>
                </a:cubicBezTo>
                <a:cubicBezTo>
                  <a:pt x="7815" y="8797"/>
                  <a:pt x="7476" y="9065"/>
                  <a:pt x="7351" y="9422"/>
                </a:cubicBezTo>
                <a:lnTo>
                  <a:pt x="6656" y="9422"/>
                </a:lnTo>
                <a:lnTo>
                  <a:pt x="6656" y="6371"/>
                </a:lnTo>
                <a:lnTo>
                  <a:pt x="7601" y="6371"/>
                </a:lnTo>
                <a:lnTo>
                  <a:pt x="7601" y="8173"/>
                </a:lnTo>
                <a:lnTo>
                  <a:pt x="8922" y="8173"/>
                </a:lnTo>
                <a:cubicBezTo>
                  <a:pt x="9046" y="8530"/>
                  <a:pt x="9403" y="8797"/>
                  <a:pt x="9796" y="8797"/>
                </a:cubicBezTo>
                <a:cubicBezTo>
                  <a:pt x="10331" y="8797"/>
                  <a:pt x="10742" y="8369"/>
                  <a:pt x="10742" y="7852"/>
                </a:cubicBezTo>
                <a:cubicBezTo>
                  <a:pt x="10742" y="7334"/>
                  <a:pt x="10331" y="6906"/>
                  <a:pt x="9796" y="6906"/>
                </a:cubicBezTo>
                <a:cubicBezTo>
                  <a:pt x="9403" y="6906"/>
                  <a:pt x="8922" y="7530"/>
                  <a:pt x="8922" y="7530"/>
                </a:cubicBezTo>
                <a:lnTo>
                  <a:pt x="8244" y="7530"/>
                </a:lnTo>
                <a:lnTo>
                  <a:pt x="8244" y="6353"/>
                </a:lnTo>
                <a:lnTo>
                  <a:pt x="8975" y="6353"/>
                </a:lnTo>
                <a:cubicBezTo>
                  <a:pt x="9992" y="6353"/>
                  <a:pt x="10795" y="5532"/>
                  <a:pt x="10759" y="4515"/>
                </a:cubicBezTo>
                <a:cubicBezTo>
                  <a:pt x="10724" y="4105"/>
                  <a:pt x="10563" y="3694"/>
                  <a:pt x="10260" y="3391"/>
                </a:cubicBezTo>
                <a:cubicBezTo>
                  <a:pt x="9992" y="3123"/>
                  <a:pt x="9653" y="2945"/>
                  <a:pt x="9296" y="2891"/>
                </a:cubicBezTo>
                <a:cubicBezTo>
                  <a:pt x="9011" y="2035"/>
                  <a:pt x="8208" y="1428"/>
                  <a:pt x="7280" y="1428"/>
                </a:cubicBezTo>
                <a:cubicBezTo>
                  <a:pt x="7119" y="1428"/>
                  <a:pt x="6941" y="1446"/>
                  <a:pt x="6780" y="1482"/>
                </a:cubicBezTo>
                <a:cubicBezTo>
                  <a:pt x="6406" y="590"/>
                  <a:pt x="5514" y="1"/>
                  <a:pt x="45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5"/>
          <p:cNvGrpSpPr/>
          <p:nvPr/>
        </p:nvGrpSpPr>
        <p:grpSpPr>
          <a:xfrm>
            <a:off x="7824569" y="2399613"/>
            <a:ext cx="344273" cy="344273"/>
            <a:chOff x="4025405" y="2684449"/>
            <a:chExt cx="344273" cy="344273"/>
          </a:xfrm>
        </p:grpSpPr>
        <p:sp>
          <p:nvSpPr>
            <p:cNvPr id="74" name="Google Shape;74;p15"/>
            <p:cNvSpPr/>
            <p:nvPr/>
          </p:nvSpPr>
          <p:spPr>
            <a:xfrm>
              <a:off x="4207882" y="2789238"/>
              <a:ext cx="161796" cy="239485"/>
            </a:xfrm>
            <a:custGeom>
              <a:avLst/>
              <a:gdLst/>
              <a:ahLst/>
              <a:cxnLst/>
              <a:rect l="l" t="t" r="r" b="b"/>
              <a:pathLst>
                <a:path w="5015" h="7423" extrusionOk="0">
                  <a:moveTo>
                    <a:pt x="4211" y="0"/>
                  </a:moveTo>
                  <a:lnTo>
                    <a:pt x="3123" y="1089"/>
                  </a:lnTo>
                  <a:lnTo>
                    <a:pt x="2463" y="1089"/>
                  </a:lnTo>
                  <a:lnTo>
                    <a:pt x="2391" y="321"/>
                  </a:lnTo>
                  <a:lnTo>
                    <a:pt x="0" y="321"/>
                  </a:lnTo>
                  <a:lnTo>
                    <a:pt x="0" y="7423"/>
                  </a:lnTo>
                  <a:cubicBezTo>
                    <a:pt x="1142" y="7316"/>
                    <a:pt x="2088" y="6566"/>
                    <a:pt x="2516" y="5549"/>
                  </a:cubicBezTo>
                  <a:lnTo>
                    <a:pt x="3230" y="5549"/>
                  </a:lnTo>
                  <a:lnTo>
                    <a:pt x="4283" y="6620"/>
                  </a:lnTo>
                  <a:lnTo>
                    <a:pt x="4729" y="6174"/>
                  </a:lnTo>
                  <a:lnTo>
                    <a:pt x="3480" y="4925"/>
                  </a:lnTo>
                  <a:lnTo>
                    <a:pt x="2712" y="4925"/>
                  </a:lnTo>
                  <a:cubicBezTo>
                    <a:pt x="2766" y="4657"/>
                    <a:pt x="2784" y="4372"/>
                    <a:pt x="2748" y="4086"/>
                  </a:cubicBezTo>
                  <a:lnTo>
                    <a:pt x="2712" y="3676"/>
                  </a:lnTo>
                  <a:lnTo>
                    <a:pt x="3515" y="3676"/>
                  </a:lnTo>
                  <a:lnTo>
                    <a:pt x="4586" y="4746"/>
                  </a:lnTo>
                  <a:lnTo>
                    <a:pt x="5014" y="4300"/>
                  </a:lnTo>
                  <a:lnTo>
                    <a:pt x="3783" y="3051"/>
                  </a:lnTo>
                  <a:lnTo>
                    <a:pt x="2659" y="3051"/>
                  </a:lnTo>
                  <a:lnTo>
                    <a:pt x="2534" y="1749"/>
                  </a:lnTo>
                  <a:lnTo>
                    <a:pt x="3390" y="1749"/>
                  </a:lnTo>
                  <a:lnTo>
                    <a:pt x="4675" y="464"/>
                  </a:lnTo>
                  <a:lnTo>
                    <a:pt x="4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129000" y="2684449"/>
              <a:ext cx="138213" cy="95013"/>
            </a:xfrm>
            <a:custGeom>
              <a:avLst/>
              <a:gdLst/>
              <a:ahLst/>
              <a:cxnLst/>
              <a:rect l="l" t="t" r="r" b="b"/>
              <a:pathLst>
                <a:path w="4284" h="2945" extrusionOk="0">
                  <a:moveTo>
                    <a:pt x="536" y="1"/>
                  </a:moveTo>
                  <a:lnTo>
                    <a:pt x="1" y="322"/>
                  </a:lnTo>
                  <a:lnTo>
                    <a:pt x="964" y="1928"/>
                  </a:lnTo>
                  <a:cubicBezTo>
                    <a:pt x="857" y="2124"/>
                    <a:pt x="804" y="2356"/>
                    <a:pt x="804" y="2588"/>
                  </a:cubicBezTo>
                  <a:lnTo>
                    <a:pt x="804" y="2945"/>
                  </a:lnTo>
                  <a:lnTo>
                    <a:pt x="3480" y="2945"/>
                  </a:lnTo>
                  <a:lnTo>
                    <a:pt x="3480" y="2588"/>
                  </a:lnTo>
                  <a:cubicBezTo>
                    <a:pt x="3480" y="2356"/>
                    <a:pt x="3427" y="2124"/>
                    <a:pt x="3320" y="1928"/>
                  </a:cubicBezTo>
                  <a:lnTo>
                    <a:pt x="4283" y="322"/>
                  </a:lnTo>
                  <a:lnTo>
                    <a:pt x="3748" y="1"/>
                  </a:lnTo>
                  <a:lnTo>
                    <a:pt x="2874" y="1464"/>
                  </a:lnTo>
                  <a:cubicBezTo>
                    <a:pt x="2677" y="1321"/>
                    <a:pt x="2410" y="1232"/>
                    <a:pt x="2142" y="1232"/>
                  </a:cubicBezTo>
                  <a:cubicBezTo>
                    <a:pt x="1874" y="1232"/>
                    <a:pt x="1607" y="1321"/>
                    <a:pt x="1393" y="1464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025405" y="2789238"/>
              <a:ext cx="162345" cy="23948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821" y="0"/>
                  </a:moveTo>
                  <a:lnTo>
                    <a:pt x="357" y="464"/>
                  </a:lnTo>
                  <a:lnTo>
                    <a:pt x="1642" y="1749"/>
                  </a:lnTo>
                  <a:lnTo>
                    <a:pt x="2480" y="1749"/>
                  </a:lnTo>
                  <a:lnTo>
                    <a:pt x="2373" y="3051"/>
                  </a:lnTo>
                  <a:lnTo>
                    <a:pt x="1249" y="3051"/>
                  </a:lnTo>
                  <a:lnTo>
                    <a:pt x="0" y="4300"/>
                  </a:lnTo>
                  <a:lnTo>
                    <a:pt x="446" y="4746"/>
                  </a:lnTo>
                  <a:lnTo>
                    <a:pt x="1499" y="3676"/>
                  </a:lnTo>
                  <a:lnTo>
                    <a:pt x="2302" y="3676"/>
                  </a:lnTo>
                  <a:lnTo>
                    <a:pt x="2266" y="4086"/>
                  </a:lnTo>
                  <a:cubicBezTo>
                    <a:pt x="2248" y="4372"/>
                    <a:pt x="2266" y="4657"/>
                    <a:pt x="2320" y="4925"/>
                  </a:cubicBezTo>
                  <a:lnTo>
                    <a:pt x="1535" y="4925"/>
                  </a:lnTo>
                  <a:lnTo>
                    <a:pt x="304" y="6174"/>
                  </a:lnTo>
                  <a:lnTo>
                    <a:pt x="750" y="6620"/>
                  </a:lnTo>
                  <a:lnTo>
                    <a:pt x="1802" y="5549"/>
                  </a:lnTo>
                  <a:lnTo>
                    <a:pt x="2498" y="5549"/>
                  </a:lnTo>
                  <a:cubicBezTo>
                    <a:pt x="2926" y="6566"/>
                    <a:pt x="3890" y="7316"/>
                    <a:pt x="5032" y="7423"/>
                  </a:cubicBezTo>
                  <a:lnTo>
                    <a:pt x="5032" y="321"/>
                  </a:lnTo>
                  <a:lnTo>
                    <a:pt x="2641" y="321"/>
                  </a:lnTo>
                  <a:lnTo>
                    <a:pt x="2570" y="1089"/>
                  </a:lnTo>
                  <a:lnTo>
                    <a:pt x="1909" y="1089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5"/>
          <p:cNvSpPr/>
          <p:nvPr/>
        </p:nvSpPr>
        <p:spPr>
          <a:xfrm>
            <a:off x="8861898" y="-1819139"/>
            <a:ext cx="28262" cy="32843"/>
          </a:xfrm>
          <a:custGeom>
            <a:avLst/>
            <a:gdLst/>
            <a:ahLst/>
            <a:cxnLst/>
            <a:rect l="l" t="t" r="r" b="b"/>
            <a:pathLst>
              <a:path w="876" h="1018" extrusionOk="0">
                <a:moveTo>
                  <a:pt x="1" y="1"/>
                </a:moveTo>
                <a:lnTo>
                  <a:pt x="1" y="1018"/>
                </a:lnTo>
                <a:lnTo>
                  <a:pt x="875" y="1018"/>
                </a:lnTo>
                <a:lnTo>
                  <a:pt x="87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5"/>
          <p:cNvGrpSpPr/>
          <p:nvPr/>
        </p:nvGrpSpPr>
        <p:grpSpPr>
          <a:xfrm>
            <a:off x="6682199" y="2420923"/>
            <a:ext cx="344854" cy="301654"/>
            <a:chOff x="1780355" y="2158893"/>
            <a:chExt cx="344854" cy="301654"/>
          </a:xfrm>
        </p:grpSpPr>
        <p:sp>
          <p:nvSpPr>
            <p:cNvPr id="79" name="Google Shape;79;p15"/>
            <p:cNvSpPr/>
            <p:nvPr/>
          </p:nvSpPr>
          <p:spPr>
            <a:xfrm>
              <a:off x="1922535" y="2262133"/>
              <a:ext cx="61073" cy="60847"/>
            </a:xfrm>
            <a:custGeom>
              <a:avLst/>
              <a:gdLst/>
              <a:ahLst/>
              <a:cxnLst/>
              <a:rect l="l" t="t" r="r" b="b"/>
              <a:pathLst>
                <a:path w="1893" h="1886" extrusionOk="0">
                  <a:moveTo>
                    <a:pt x="936" y="1"/>
                  </a:moveTo>
                  <a:cubicBezTo>
                    <a:pt x="887" y="1"/>
                    <a:pt x="837" y="4"/>
                    <a:pt x="786" y="12"/>
                  </a:cubicBezTo>
                  <a:cubicBezTo>
                    <a:pt x="358" y="83"/>
                    <a:pt x="1" y="530"/>
                    <a:pt x="1" y="958"/>
                  </a:cubicBezTo>
                  <a:lnTo>
                    <a:pt x="1" y="1886"/>
                  </a:lnTo>
                  <a:lnTo>
                    <a:pt x="1892" y="1886"/>
                  </a:lnTo>
                  <a:lnTo>
                    <a:pt x="1892" y="940"/>
                  </a:lnTo>
                  <a:cubicBezTo>
                    <a:pt x="1892" y="418"/>
                    <a:pt x="1460" y="1"/>
                    <a:pt x="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1780355" y="2158893"/>
              <a:ext cx="28262" cy="32843"/>
            </a:xfrm>
            <a:custGeom>
              <a:avLst/>
              <a:gdLst/>
              <a:ahLst/>
              <a:cxnLst/>
              <a:rect l="l" t="t" r="r" b="b"/>
              <a:pathLst>
                <a:path w="876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875" y="1017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828135" y="2158893"/>
              <a:ext cx="28262" cy="32843"/>
            </a:xfrm>
            <a:custGeom>
              <a:avLst/>
              <a:gdLst/>
              <a:ahLst/>
              <a:cxnLst/>
              <a:rect l="l" t="t" r="r" b="b"/>
              <a:pathLst>
                <a:path w="876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875" y="1017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876497" y="2158893"/>
              <a:ext cx="248712" cy="32843"/>
            </a:xfrm>
            <a:custGeom>
              <a:avLst/>
              <a:gdLst/>
              <a:ahLst/>
              <a:cxnLst/>
              <a:rect l="l" t="t" r="r" b="b"/>
              <a:pathLst>
                <a:path w="770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7709" y="1017"/>
                  </a:lnTo>
                  <a:lnTo>
                    <a:pt x="77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901823" y="2343112"/>
              <a:ext cx="101337" cy="61621"/>
            </a:xfrm>
            <a:custGeom>
              <a:avLst/>
              <a:gdLst/>
              <a:ahLst/>
              <a:cxnLst/>
              <a:rect l="l" t="t" r="r" b="b"/>
              <a:pathLst>
                <a:path w="3141" h="1910" extrusionOk="0">
                  <a:moveTo>
                    <a:pt x="1892" y="642"/>
                  </a:moveTo>
                  <a:lnTo>
                    <a:pt x="1892" y="1267"/>
                  </a:lnTo>
                  <a:lnTo>
                    <a:pt x="1267" y="1267"/>
                  </a:lnTo>
                  <a:lnTo>
                    <a:pt x="1267" y="642"/>
                  </a:lnTo>
                  <a:close/>
                  <a:moveTo>
                    <a:pt x="1" y="0"/>
                  </a:moveTo>
                  <a:lnTo>
                    <a:pt x="1" y="1909"/>
                  </a:lnTo>
                  <a:lnTo>
                    <a:pt x="3141" y="1909"/>
                  </a:lnTo>
                  <a:lnTo>
                    <a:pt x="31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780355" y="2212416"/>
              <a:ext cx="344854" cy="248131"/>
            </a:xfrm>
            <a:custGeom>
              <a:avLst/>
              <a:gdLst/>
              <a:ahLst/>
              <a:cxnLst/>
              <a:rect l="l" t="t" r="r" b="b"/>
              <a:pathLst>
                <a:path w="10689" h="7691" extrusionOk="0">
                  <a:moveTo>
                    <a:pt x="5341" y="918"/>
                  </a:moveTo>
                  <a:cubicBezTo>
                    <a:pt x="6221" y="918"/>
                    <a:pt x="6924" y="1629"/>
                    <a:pt x="6924" y="2481"/>
                  </a:cubicBezTo>
                  <a:lnTo>
                    <a:pt x="6924" y="3427"/>
                  </a:lnTo>
                  <a:lnTo>
                    <a:pt x="7530" y="3427"/>
                  </a:lnTo>
                  <a:lnTo>
                    <a:pt x="7530" y="6585"/>
                  </a:lnTo>
                  <a:lnTo>
                    <a:pt x="3123" y="6585"/>
                  </a:lnTo>
                  <a:lnTo>
                    <a:pt x="3123" y="3427"/>
                  </a:lnTo>
                  <a:lnTo>
                    <a:pt x="3784" y="3427"/>
                  </a:lnTo>
                  <a:lnTo>
                    <a:pt x="3784" y="2517"/>
                  </a:lnTo>
                  <a:cubicBezTo>
                    <a:pt x="3784" y="1714"/>
                    <a:pt x="4372" y="1018"/>
                    <a:pt x="5157" y="929"/>
                  </a:cubicBezTo>
                  <a:cubicBezTo>
                    <a:pt x="5219" y="922"/>
                    <a:pt x="5280" y="918"/>
                    <a:pt x="5341" y="918"/>
                  </a:cubicBezTo>
                  <a:close/>
                  <a:moveTo>
                    <a:pt x="1" y="1"/>
                  </a:moveTo>
                  <a:lnTo>
                    <a:pt x="1" y="7691"/>
                  </a:lnTo>
                  <a:lnTo>
                    <a:pt x="10689" y="7691"/>
                  </a:lnTo>
                  <a:lnTo>
                    <a:pt x="106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15"/>
          <p:cNvGrpSpPr/>
          <p:nvPr/>
        </p:nvGrpSpPr>
        <p:grpSpPr>
          <a:xfrm>
            <a:off x="7824278" y="1375003"/>
            <a:ext cx="344854" cy="301687"/>
            <a:chOff x="1780355" y="1612011"/>
            <a:chExt cx="344854" cy="301687"/>
          </a:xfrm>
        </p:grpSpPr>
        <p:sp>
          <p:nvSpPr>
            <p:cNvPr id="86" name="Google Shape;86;p15"/>
            <p:cNvSpPr/>
            <p:nvPr/>
          </p:nvSpPr>
          <p:spPr>
            <a:xfrm>
              <a:off x="1901823" y="1795649"/>
              <a:ext cx="101337" cy="61621"/>
            </a:xfrm>
            <a:custGeom>
              <a:avLst/>
              <a:gdLst/>
              <a:ahLst/>
              <a:cxnLst/>
              <a:rect l="l" t="t" r="r" b="b"/>
              <a:pathLst>
                <a:path w="3141" h="1910" extrusionOk="0">
                  <a:moveTo>
                    <a:pt x="1892" y="625"/>
                  </a:moveTo>
                  <a:lnTo>
                    <a:pt x="1892" y="1250"/>
                  </a:lnTo>
                  <a:lnTo>
                    <a:pt x="1267" y="1250"/>
                  </a:lnTo>
                  <a:lnTo>
                    <a:pt x="1267" y="625"/>
                  </a:lnTo>
                  <a:close/>
                  <a:moveTo>
                    <a:pt x="1" y="1"/>
                  </a:moveTo>
                  <a:lnTo>
                    <a:pt x="1" y="1910"/>
                  </a:lnTo>
                  <a:lnTo>
                    <a:pt x="3141" y="1910"/>
                  </a:lnTo>
                  <a:lnTo>
                    <a:pt x="3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828135" y="1612011"/>
              <a:ext cx="28262" cy="32843"/>
            </a:xfrm>
            <a:custGeom>
              <a:avLst/>
              <a:gdLst/>
              <a:ahLst/>
              <a:cxnLst/>
              <a:rect l="l" t="t" r="r" b="b"/>
              <a:pathLst>
                <a:path w="876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875" y="1018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780355" y="1612011"/>
              <a:ext cx="28262" cy="32843"/>
            </a:xfrm>
            <a:custGeom>
              <a:avLst/>
              <a:gdLst/>
              <a:ahLst/>
              <a:cxnLst/>
              <a:rect l="l" t="t" r="r" b="b"/>
              <a:pathLst>
                <a:path w="876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875" y="1018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876497" y="1612011"/>
              <a:ext cx="248712" cy="32843"/>
            </a:xfrm>
            <a:custGeom>
              <a:avLst/>
              <a:gdLst/>
              <a:ahLst/>
              <a:cxnLst/>
              <a:rect l="l" t="t" r="r" b="b"/>
              <a:pathLst>
                <a:path w="7709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7709" y="1018"/>
                  </a:lnTo>
                  <a:lnTo>
                    <a:pt x="77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780355" y="1665567"/>
              <a:ext cx="344854" cy="248131"/>
            </a:xfrm>
            <a:custGeom>
              <a:avLst/>
              <a:gdLst/>
              <a:ahLst/>
              <a:cxnLst/>
              <a:rect l="l" t="t" r="r" b="b"/>
              <a:pathLst>
                <a:path w="10689" h="7691" extrusionOk="0">
                  <a:moveTo>
                    <a:pt x="8084" y="1392"/>
                  </a:moveTo>
                  <a:lnTo>
                    <a:pt x="8530" y="1820"/>
                  </a:lnTo>
                  <a:lnTo>
                    <a:pt x="7852" y="2498"/>
                  </a:lnTo>
                  <a:lnTo>
                    <a:pt x="7406" y="2052"/>
                  </a:lnTo>
                  <a:lnTo>
                    <a:pt x="8084" y="1392"/>
                  </a:lnTo>
                  <a:close/>
                  <a:moveTo>
                    <a:pt x="8797" y="2659"/>
                  </a:moveTo>
                  <a:lnTo>
                    <a:pt x="8797" y="3283"/>
                  </a:lnTo>
                  <a:lnTo>
                    <a:pt x="7869" y="3283"/>
                  </a:lnTo>
                  <a:lnTo>
                    <a:pt x="7869" y="2659"/>
                  </a:lnTo>
                  <a:close/>
                  <a:moveTo>
                    <a:pt x="5364" y="921"/>
                  </a:moveTo>
                  <a:cubicBezTo>
                    <a:pt x="6224" y="921"/>
                    <a:pt x="6924" y="1621"/>
                    <a:pt x="6924" y="2480"/>
                  </a:cubicBezTo>
                  <a:lnTo>
                    <a:pt x="6924" y="2802"/>
                  </a:lnTo>
                  <a:lnTo>
                    <a:pt x="6281" y="2802"/>
                  </a:lnTo>
                  <a:lnTo>
                    <a:pt x="6281" y="2498"/>
                  </a:lnTo>
                  <a:cubicBezTo>
                    <a:pt x="6281" y="2034"/>
                    <a:pt x="5907" y="1606"/>
                    <a:pt x="5461" y="1553"/>
                  </a:cubicBezTo>
                  <a:cubicBezTo>
                    <a:pt x="5419" y="1548"/>
                    <a:pt x="5378" y="1545"/>
                    <a:pt x="5337" y="1545"/>
                  </a:cubicBezTo>
                  <a:cubicBezTo>
                    <a:pt x="4806" y="1545"/>
                    <a:pt x="4390" y="1967"/>
                    <a:pt x="4390" y="2480"/>
                  </a:cubicBezTo>
                  <a:lnTo>
                    <a:pt x="4390" y="3408"/>
                  </a:lnTo>
                  <a:lnTo>
                    <a:pt x="7530" y="3408"/>
                  </a:lnTo>
                  <a:lnTo>
                    <a:pt x="7530" y="6566"/>
                  </a:lnTo>
                  <a:lnTo>
                    <a:pt x="3123" y="6566"/>
                  </a:lnTo>
                  <a:lnTo>
                    <a:pt x="3123" y="3408"/>
                  </a:lnTo>
                  <a:lnTo>
                    <a:pt x="3784" y="3408"/>
                  </a:lnTo>
                  <a:lnTo>
                    <a:pt x="3784" y="2498"/>
                  </a:lnTo>
                  <a:cubicBezTo>
                    <a:pt x="3784" y="1695"/>
                    <a:pt x="4390" y="999"/>
                    <a:pt x="5211" y="928"/>
                  </a:cubicBezTo>
                  <a:cubicBezTo>
                    <a:pt x="5262" y="923"/>
                    <a:pt x="5314" y="921"/>
                    <a:pt x="5364" y="921"/>
                  </a:cubicBezTo>
                  <a:close/>
                  <a:moveTo>
                    <a:pt x="1" y="0"/>
                  </a:moveTo>
                  <a:lnTo>
                    <a:pt x="1" y="7690"/>
                  </a:lnTo>
                  <a:lnTo>
                    <a:pt x="10689" y="769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1" name="Google Shape;91;p15"/>
          <p:cNvCxnSpPr>
            <a:stCxn id="53" idx="3"/>
            <a:endCxn id="52" idx="1"/>
          </p:cNvCxnSpPr>
          <p:nvPr/>
        </p:nvCxnSpPr>
        <p:spPr>
          <a:xfrm>
            <a:off x="7284676" y="1525846"/>
            <a:ext cx="28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5"/>
          <p:cNvCxnSpPr>
            <a:stCxn id="53" idx="2"/>
            <a:endCxn id="55" idx="0"/>
          </p:cNvCxnSpPr>
          <p:nvPr/>
        </p:nvCxnSpPr>
        <p:spPr>
          <a:xfrm>
            <a:off x="6854626" y="1955896"/>
            <a:ext cx="0" cy="185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>
            <a:stCxn id="52" idx="2"/>
            <a:endCxn id="54" idx="0"/>
          </p:cNvCxnSpPr>
          <p:nvPr/>
        </p:nvCxnSpPr>
        <p:spPr>
          <a:xfrm>
            <a:off x="7996705" y="1955896"/>
            <a:ext cx="0" cy="185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/>
          <p:cNvCxnSpPr>
            <a:stCxn id="55" idx="2"/>
            <a:endCxn id="57" idx="0"/>
          </p:cNvCxnSpPr>
          <p:nvPr/>
        </p:nvCxnSpPr>
        <p:spPr>
          <a:xfrm>
            <a:off x="6854626" y="3001800"/>
            <a:ext cx="0" cy="185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/>
          <p:cNvCxnSpPr>
            <a:stCxn id="54" idx="2"/>
            <a:endCxn id="56" idx="0"/>
          </p:cNvCxnSpPr>
          <p:nvPr/>
        </p:nvCxnSpPr>
        <p:spPr>
          <a:xfrm>
            <a:off x="7996705" y="3001800"/>
            <a:ext cx="0" cy="185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5"/>
          <p:cNvCxnSpPr>
            <a:stCxn id="57" idx="3"/>
            <a:endCxn id="56" idx="1"/>
          </p:cNvCxnSpPr>
          <p:nvPr/>
        </p:nvCxnSpPr>
        <p:spPr>
          <a:xfrm>
            <a:off x="7284676" y="3617654"/>
            <a:ext cx="28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422B31D-FB78-5BF6-F18C-0526C4F32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778"/>
            <a:ext cx="9144000" cy="838200"/>
          </a:xfrm>
          <a:prstGeom prst="rect">
            <a:avLst/>
          </a:prstGeom>
        </p:spPr>
      </p:pic>
      <p:grpSp>
        <p:nvGrpSpPr>
          <p:cNvPr id="3" name="object 4">
            <a:extLst>
              <a:ext uri="{FF2B5EF4-FFF2-40B4-BE49-F238E27FC236}">
                <a16:creationId xmlns:a16="http://schemas.microsoft.com/office/drawing/2014/main" id="{F16DBF9F-5CBD-49F7-790F-441BE0D363D6}"/>
              </a:ext>
            </a:extLst>
          </p:cNvPr>
          <p:cNvGrpSpPr/>
          <p:nvPr/>
        </p:nvGrpSpPr>
        <p:grpSpPr>
          <a:xfrm>
            <a:off x="1" y="-114299"/>
            <a:ext cx="9019410" cy="1028699"/>
            <a:chOff x="166115" y="-32304"/>
            <a:chExt cx="11859767" cy="944388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FE781D1B-7078-8EAD-DA74-A5309D8991F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59546" y="-32304"/>
              <a:ext cx="2466336" cy="944388"/>
            </a:xfrm>
            <a:prstGeom prst="rect">
              <a:avLst/>
            </a:prstGeom>
          </p:spPr>
        </p:pic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0ACF368B-B34A-F56C-3F5C-9C0AD21CA55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5" y="85619"/>
              <a:ext cx="3907667" cy="8264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6E3D8-BBEA-2E8E-E500-8A7273D8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Bentuk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Kampanye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7062D-9142-54ED-64D8-9507F84E8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144" y="214629"/>
            <a:ext cx="4916510" cy="415953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/>
            <a:r>
              <a:rPr lang="id-ID" b="1" dirty="0"/>
              <a:t>Kampanye Online</a:t>
            </a:r>
            <a:r>
              <a:rPr lang="id-ID" dirty="0"/>
              <a:t>: Melalui media sosial (Facebook, Instagram, YouTube), podcast, konten digital bersama, serta layanan aduan digital.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Edukasi Langsung</a:t>
            </a:r>
            <a:r>
              <a:rPr lang="id-ID" dirty="0"/>
              <a:t>: Dilakukan di sekolah, pesantren, gereja, dan kampus; termasuk pelatihan untuk anak muda, roadshow kampus, diskusi musikal, dan sosialisasi KBGO.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Kolaborasi dengan Lembaga/Media</a:t>
            </a:r>
            <a:r>
              <a:rPr lang="id-ID" dirty="0"/>
              <a:t>: Bekerja sama dengan, Bawaslu, Kementerian, media nasional dan lokal, serta platform transportasi publik (Kemenhub, MRT, LRT, dll).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Aksi Simbolik dan Offline</a:t>
            </a:r>
            <a:r>
              <a:rPr lang="id-ID" dirty="0"/>
              <a:t>: Jalan sehat, kampanye di Car Free Day, aksi protes, dialog media, bazar UMKM penyintas, serta talkshow publik.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Pelibatan Komunitas dan Influencer</a:t>
            </a:r>
            <a:r>
              <a:rPr lang="id-ID" dirty="0"/>
              <a:t>: </a:t>
            </a:r>
            <a:r>
              <a:rPr lang="en-US" dirty="0" err="1"/>
              <a:t>Kelompok</a:t>
            </a:r>
            <a:r>
              <a:rPr lang="en-US" dirty="0"/>
              <a:t> Muda, </a:t>
            </a:r>
            <a:r>
              <a:rPr lang="id-ID" dirty="0"/>
              <a:t>mahasiswa, BEM, kelompok belajar, jurnalis pro keadilan, dan influencer lokal.</a:t>
            </a:r>
            <a:endParaRPr lang="en-ID" dirty="0"/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75560BF-792A-7FA7-A9C2-12A7E5DF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0"/>
            <a:ext cx="9144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68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A986D-B041-6DFF-1744-944613F8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id-ID" dirty="0"/>
              <a:t>Refleksi Pencapaian dan Tantangan Sebelumnya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FF9A222-885A-4E78-166F-5D66C62E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5481" y="443508"/>
            <a:ext cx="5179868" cy="41892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39700" indent="0">
              <a:buNone/>
            </a:pPr>
            <a:r>
              <a:rPr lang="id-ID" b="1" dirty="0"/>
              <a:t>Pencapaian:</a:t>
            </a:r>
            <a:endParaRPr lang="en-ID" b="1" dirty="0"/>
          </a:p>
          <a:p>
            <a:pPr lvl="0"/>
            <a:r>
              <a:rPr lang="id-ID" dirty="0"/>
              <a:t>Kampanye berhasil menjangkau audiens luas melalui berbagai bentuk (online dan offline).</a:t>
            </a:r>
            <a:br>
              <a:rPr lang="id-ID" dirty="0"/>
            </a:br>
            <a:endParaRPr lang="en-ID" dirty="0"/>
          </a:p>
          <a:p>
            <a:pPr lvl="0"/>
            <a:r>
              <a:rPr lang="id-ID" dirty="0"/>
              <a:t>Kolaborasi dengan media dan lembaga meningkatkan eksposur dan legitimasi isu.</a:t>
            </a:r>
            <a:br>
              <a:rPr lang="id-ID" dirty="0"/>
            </a:br>
            <a:endParaRPr lang="en-ID" dirty="0"/>
          </a:p>
          <a:p>
            <a:pPr lvl="0"/>
            <a:r>
              <a:rPr lang="id-ID" dirty="0"/>
              <a:t>Partisipasi publik cukup tinggi di beberapa wilayah, bahkan melebihi target peserta, misalnya yang dilakukan di DKi Jakarta,</a:t>
            </a:r>
            <a:br>
              <a:rPr lang="id-ID" dirty="0"/>
            </a:br>
            <a:endParaRPr lang="en-ID" dirty="0"/>
          </a:p>
          <a:p>
            <a:pPr lvl="0"/>
            <a:r>
              <a:rPr lang="id-ID" dirty="0"/>
              <a:t>Beberapa kampus mulai aktif membentuk dan memperkuat Satgas TPKS setelah kampanye.</a:t>
            </a:r>
            <a:br>
              <a:rPr lang="id-ID" dirty="0"/>
            </a:br>
            <a:endParaRPr lang="en-ID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273BE-06F0-99DD-7217-42B8773B7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033"/>
            <a:ext cx="9144000" cy="6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9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6E6C-5173-D503-9CE5-63C9EF15C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D5B08-AFA7-3FAC-8C56-F5CB6E89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62" y="380080"/>
            <a:ext cx="2400300" cy="3345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id-ID" dirty="0"/>
              <a:t>Refleksi Pencapaian dan Tantangan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2F93B16-DC2A-E6E6-C3ED-43AF1D375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455" y="409918"/>
            <a:ext cx="5179868" cy="418921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139700" indent="0">
              <a:buNone/>
            </a:pPr>
            <a:r>
              <a:rPr lang="id-ID" b="1" dirty="0"/>
              <a:t>Tantangan:</a:t>
            </a:r>
            <a:endParaRPr lang="en-ID" b="1" dirty="0"/>
          </a:p>
          <a:p>
            <a:pPr lvl="0"/>
            <a:r>
              <a:rPr lang="id-ID" b="1" dirty="0"/>
              <a:t>Waktu persiapan sering terlalu singkat</a:t>
            </a:r>
            <a:r>
              <a:rPr lang="id-ID" dirty="0"/>
              <a:t> dan mepet, mengurangi efektivitas kegiatan.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Isu KTP dan KTPA masih dianggap berat</a:t>
            </a:r>
            <a:r>
              <a:rPr lang="id-ID" dirty="0"/>
              <a:t>, sulit dikemas secara menarik terutama untuk publik umum.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Partisipasi publik terbatas</a:t>
            </a:r>
            <a:r>
              <a:rPr lang="id-ID" dirty="0"/>
              <a:t> pada kalangan yang sudah peduli terhadap isu; belum cukup melibatkan laki-laki dan pemangku kebijakan.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Kampanye belum terukur dampaknya</a:t>
            </a:r>
            <a:r>
              <a:rPr lang="id-ID" dirty="0"/>
              <a:t>: kurangnya indikator keberhasilan, dokumentasi, dan evaluasi.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Kolaborasi antarorganisasi masih parsial</a:t>
            </a:r>
            <a:r>
              <a:rPr lang="id-ID" dirty="0"/>
              <a:t>, belum menyatu sebagai gerakan kolektif yang kuat.</a:t>
            </a:r>
            <a:br>
              <a:rPr lang="id-ID" dirty="0"/>
            </a:br>
            <a:endParaRPr lang="en-ID" dirty="0"/>
          </a:p>
          <a:p>
            <a:pPr lvl="0"/>
            <a:r>
              <a:rPr lang="id-ID" dirty="0"/>
              <a:t>Masih ada </a:t>
            </a:r>
            <a:r>
              <a:rPr lang="id-ID" b="1" dirty="0"/>
              <a:t>penolakan kasus kekerasan</a:t>
            </a:r>
            <a:r>
              <a:rPr lang="id-ID" dirty="0"/>
              <a:t> dari institusi seperti kampus, dan keterlibatan Satgas yang belum maksimal.</a:t>
            </a:r>
            <a:endParaRPr lang="en-ID" dirty="0"/>
          </a:p>
          <a:p>
            <a:pPr marL="139700" indent="0">
              <a:buNone/>
            </a:pPr>
            <a:br>
              <a:rPr lang="id-ID" dirty="0"/>
            </a:br>
            <a:endParaRPr lang="en-ID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DB916-DEA7-07ED-685E-4B8F508C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033"/>
            <a:ext cx="9144000" cy="6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9144000" cy="172142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867D7-F2A0-4BB3-77B2-738C3FB3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7" y="411480"/>
            <a:ext cx="7157553" cy="8915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id-ID" sz="2800" dirty="0"/>
              <a:t>Saran untuk Penyelenggaraan Kampanye Berikutnya</a:t>
            </a:r>
            <a:br>
              <a:rPr lang="en-ID" sz="2800" dirty="0"/>
            </a:br>
            <a:endParaRPr lang="en-US" sz="2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40429-6DAC-50FD-0923-4E4C29297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777" y="1112364"/>
            <a:ext cx="7631347" cy="336580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/>
            <a:r>
              <a:rPr lang="id-ID" b="1" dirty="0"/>
              <a:t>Perencanaan dan konsolidasi dilakukan sejak awal tahun</a:t>
            </a:r>
            <a:r>
              <a:rPr lang="id-ID" dirty="0"/>
              <a:t>, agar tidak mepet dengan pelaksanaan.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Tetapkan tujuan kampanye yang jelas</a:t>
            </a:r>
            <a:r>
              <a:rPr lang="id-ID" dirty="0"/>
              <a:t>, rumuskan indikator capaian dan strategi pengukuran dampak.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Tindak lanjuti kampanye</a:t>
            </a:r>
            <a:r>
              <a:rPr lang="id-ID" dirty="0"/>
              <a:t> dengan aksi nyata (after-event), tidak berhenti di kegiatan simbolik.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Perluas pelibatan publik</a:t>
            </a:r>
            <a:r>
              <a:rPr lang="id-ID" dirty="0"/>
              <a:t>: ajak laki-laki, pemuda, komunitas agama, dan pemangku kepentingan lokal.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Bangun kolaborasi lebih kuat antarorganisasi</a:t>
            </a:r>
            <a:r>
              <a:rPr lang="id-ID" dirty="0"/>
              <a:t>, seperti dengan pemerintah pusat dan daerah, termasuk dengan media untuk memperluas jangkauan.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Angkat isu yang relevan dan mudah dipahami publik</a:t>
            </a:r>
            <a:r>
              <a:rPr lang="id-ID" dirty="0"/>
              <a:t>, serta sediakan ruang partisipasi yang terbuka dan kreatif.</a:t>
            </a:r>
            <a:br>
              <a:rPr lang="id-ID" dirty="0"/>
            </a:br>
            <a:endParaRPr lang="en-ID" dirty="0"/>
          </a:p>
          <a:p>
            <a:pPr lvl="0"/>
            <a:r>
              <a:rPr lang="id-ID" b="1" dirty="0"/>
              <a:t>Dokumentasi kampanye harus terstruktur</a:t>
            </a:r>
            <a:r>
              <a:rPr lang="id-ID" dirty="0"/>
              <a:t>, agar bisa menjadi acuan perbaikan di masa depan.</a:t>
            </a:r>
            <a:endParaRPr lang="en-ID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4478172"/>
            <a:ext cx="7475562" cy="665328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83A58-9F4E-6C1A-9152-D6A9F9E2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94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BC305-DBE8-CF83-2262-1E0F1AE9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28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CEFDB-1F71-168C-A07A-E888F551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281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4950" y="4224337"/>
            <a:ext cx="5395913" cy="3095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85763" y="2840831"/>
            <a:ext cx="39053" cy="127406"/>
          </a:xfrm>
          <a:prstGeom prst="rect">
            <a:avLst/>
          </a:prstGeom>
        </p:spPr>
        <p:txBody>
          <a:bodyPr vert="horz" wrap="square" lIns="0" tIns="7937" rIns="0" bIns="0" rtlCol="0">
            <a:spAutoFit/>
          </a:bodyPr>
          <a:lstStyle/>
          <a:p>
            <a:pPr marL="6191" defTabSz="457200">
              <a:spcBef>
                <a:spcPts val="64"/>
              </a:spcBef>
              <a:buClrTx/>
            </a:pPr>
            <a:r>
              <a:rPr sz="776" b="1" spc="-53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.</a:t>
            </a:r>
            <a:endParaRPr sz="776">
              <a:solidFill>
                <a:sysClr val="windowText" lastClr="000000"/>
              </a:solidFill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71488" y="228600"/>
            <a:ext cx="8201025" cy="1995488"/>
            <a:chOff x="942975" y="457200"/>
            <a:chExt cx="16402050" cy="39909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975" y="457200"/>
              <a:ext cx="16402050" cy="8096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975" y="1028700"/>
              <a:ext cx="16402050" cy="8096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975" y="1600200"/>
              <a:ext cx="16402050" cy="8096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2975" y="2162175"/>
              <a:ext cx="16402050" cy="16287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975" y="3629025"/>
              <a:ext cx="16402050" cy="81915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54177" y="1517682"/>
            <a:ext cx="7302818" cy="649023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6191" marR="2381" defTabSz="457200">
              <a:lnSpc>
                <a:spcPct val="89000"/>
              </a:lnSpc>
              <a:spcBef>
                <a:spcPts val="255"/>
              </a:spcBef>
              <a:buClrTx/>
            </a:pP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berdasarkan</a:t>
            </a:r>
            <a:r>
              <a:rPr sz="1500" spc="-8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Peraturan</a:t>
            </a:r>
            <a:r>
              <a:rPr sz="1500" spc="-12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23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Presiden</a:t>
            </a:r>
            <a:r>
              <a:rPr sz="1500" spc="-8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-3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(Perpres)</a:t>
            </a:r>
            <a:r>
              <a:rPr sz="1500" spc="-102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3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Nomor</a:t>
            </a:r>
            <a:r>
              <a:rPr sz="1500" spc="-13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8</a:t>
            </a:r>
            <a:r>
              <a:rPr sz="1500" spc="-11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Tahun</a:t>
            </a:r>
            <a:r>
              <a:rPr sz="1500" spc="-8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-47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2024</a:t>
            </a:r>
            <a:r>
              <a:rPr sz="1500" spc="-11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23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tentang </a:t>
            </a:r>
            <a:r>
              <a:rPr sz="1500" spc="3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Perubahan</a:t>
            </a:r>
            <a:r>
              <a:rPr sz="1500" spc="-127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-13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atas</a:t>
            </a:r>
            <a:r>
              <a:rPr sz="1500" spc="-122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Perpres</a:t>
            </a:r>
            <a:r>
              <a:rPr sz="1500" spc="-122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2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Nomor</a:t>
            </a:r>
            <a:r>
              <a:rPr sz="1500" spc="-9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-8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65</a:t>
            </a:r>
            <a:r>
              <a:rPr sz="1500" spc="-8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Tahun</a:t>
            </a:r>
            <a:r>
              <a:rPr sz="1500" spc="-13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-4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2005</a:t>
            </a:r>
            <a:r>
              <a:rPr sz="1500" spc="-11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28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tentang</a:t>
            </a:r>
            <a:r>
              <a:rPr sz="1500" spc="-10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Komisi</a:t>
            </a:r>
            <a:r>
              <a:rPr sz="1500" spc="-9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Nasional</a:t>
            </a:r>
            <a:r>
              <a:rPr sz="1500" spc="-8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17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Anti </a:t>
            </a:r>
            <a:r>
              <a:rPr sz="1500" spc="-5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Kekerasan</a:t>
            </a:r>
            <a:r>
              <a:rPr sz="1500" spc="-102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Terhadap</a:t>
            </a:r>
            <a:r>
              <a:rPr sz="1500" spc="-140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00" spc="32" dirty="0">
                <a:solidFill>
                  <a:sysClr val="windowText" lastClr="000000"/>
                </a:solidFill>
                <a:latin typeface="Verdana" panose="020B0604030504040204"/>
                <a:cs typeface="Verdana" panose="020B0604030504040204"/>
              </a:rPr>
              <a:t>Perempuan</a:t>
            </a:r>
            <a:endParaRPr sz="1500">
              <a:solidFill>
                <a:sysClr val="windowText" lastClr="000000"/>
              </a:solidFill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54177" y="984568"/>
            <a:ext cx="5370830" cy="41626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191">
              <a:spcBef>
                <a:spcPts val="64"/>
              </a:spcBef>
            </a:pPr>
            <a:r>
              <a:rPr sz="2651" b="1" dirty="0">
                <a:solidFill>
                  <a:srgbClr val="96226F"/>
                </a:solidFill>
                <a:latin typeface="Verdana" panose="020B0604030504040204"/>
                <a:cs typeface="Verdana" panose="020B0604030504040204"/>
              </a:rPr>
              <a:t>Tujuan</a:t>
            </a:r>
            <a:r>
              <a:rPr sz="2651" b="1" spc="113" dirty="0">
                <a:solidFill>
                  <a:srgbClr val="96226F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651" b="1" spc="30" dirty="0">
                <a:solidFill>
                  <a:srgbClr val="96226F"/>
                </a:solidFill>
                <a:latin typeface="Verdana" panose="020B0604030504040204"/>
                <a:cs typeface="Verdana" panose="020B0604030504040204"/>
              </a:rPr>
              <a:t>Komnas</a:t>
            </a:r>
            <a:r>
              <a:rPr sz="2651" b="1" spc="122" dirty="0">
                <a:solidFill>
                  <a:srgbClr val="96226F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651" b="1" spc="47" dirty="0">
                <a:solidFill>
                  <a:srgbClr val="96226F"/>
                </a:solidFill>
                <a:latin typeface="Verdana" panose="020B0604030504040204"/>
                <a:cs typeface="Verdana" panose="020B0604030504040204"/>
              </a:rPr>
              <a:t>Perempuan</a:t>
            </a:r>
            <a:endParaRPr sz="2651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14650" y="204788"/>
            <a:ext cx="3314700" cy="619125"/>
            <a:chOff x="5829300" y="409575"/>
            <a:chExt cx="6629400" cy="12382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8050" y="1247775"/>
              <a:ext cx="3771900" cy="4000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29300" y="409575"/>
              <a:ext cx="6629400" cy="981075"/>
            </a:xfrm>
            <a:custGeom>
              <a:avLst/>
              <a:gdLst/>
              <a:ahLst/>
              <a:cxnLst/>
              <a:rect l="l" t="t" r="r" b="b"/>
              <a:pathLst>
                <a:path w="6629400" h="981075">
                  <a:moveTo>
                    <a:pt x="6509258" y="0"/>
                  </a:moveTo>
                  <a:lnTo>
                    <a:pt x="120141" y="0"/>
                  </a:lnTo>
                  <a:lnTo>
                    <a:pt x="73348" y="9449"/>
                  </a:lnTo>
                  <a:lnTo>
                    <a:pt x="35163" y="35210"/>
                  </a:lnTo>
                  <a:lnTo>
                    <a:pt x="9431" y="73402"/>
                  </a:lnTo>
                  <a:lnTo>
                    <a:pt x="0" y="120142"/>
                  </a:lnTo>
                  <a:lnTo>
                    <a:pt x="0" y="860932"/>
                  </a:lnTo>
                  <a:lnTo>
                    <a:pt x="9431" y="907672"/>
                  </a:lnTo>
                  <a:lnTo>
                    <a:pt x="35163" y="945864"/>
                  </a:lnTo>
                  <a:lnTo>
                    <a:pt x="73348" y="971625"/>
                  </a:lnTo>
                  <a:lnTo>
                    <a:pt x="120141" y="981075"/>
                  </a:lnTo>
                  <a:lnTo>
                    <a:pt x="6509258" y="981075"/>
                  </a:lnTo>
                  <a:lnTo>
                    <a:pt x="6556051" y="971625"/>
                  </a:lnTo>
                  <a:lnTo>
                    <a:pt x="6594236" y="945864"/>
                  </a:lnTo>
                  <a:lnTo>
                    <a:pt x="6619968" y="907672"/>
                  </a:lnTo>
                  <a:lnTo>
                    <a:pt x="6629400" y="860932"/>
                  </a:lnTo>
                  <a:lnTo>
                    <a:pt x="6629400" y="120142"/>
                  </a:lnTo>
                  <a:lnTo>
                    <a:pt x="6620240" y="74183"/>
                  </a:lnTo>
                  <a:lnTo>
                    <a:pt x="6594221" y="35178"/>
                  </a:lnTo>
                  <a:lnTo>
                    <a:pt x="6555263" y="9159"/>
                  </a:lnTo>
                  <a:lnTo>
                    <a:pt x="6509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457200">
                <a:buClrTx/>
              </a:pPr>
              <a:endParaRPr sz="90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6700" y="600075"/>
              <a:ext cx="4305300" cy="609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6000" y="552450"/>
              <a:ext cx="1514475" cy="695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39CA9-ABA6-BBAB-0F23-01D87A9C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56320-3C14-E068-5AC1-92CA7FC32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40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2A332-26FB-EC4A-E22B-4A969C6E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49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0638E-E4C9-1797-EDD9-48D11B4F7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65E72-101D-E8B2-3029-E5592412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8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0EBEB-8F69-B0D0-D0EA-203C2DE5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F8C7B-77B6-5456-861B-96A7EA63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69" y="685018"/>
            <a:ext cx="7157553" cy="8915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forum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didiskusikan</a:t>
            </a:r>
            <a:r>
              <a:rPr lang="en-US" dirty="0"/>
              <a:t>:</a:t>
            </a:r>
            <a:br>
              <a:rPr lang="en-ID" dirty="0"/>
            </a:br>
            <a:br>
              <a:rPr lang="en-ID" sz="2800" dirty="0"/>
            </a:br>
            <a:endParaRPr lang="en-US" sz="2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2FFB3-33F0-3E34-9E6D-DBDA3961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8E0D-8901-38AF-16D2-77171283D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refleksi</a:t>
            </a:r>
            <a:r>
              <a:rPr lang="en-US" dirty="0"/>
              <a:t> yang </a:t>
            </a:r>
            <a:r>
              <a:rPr lang="en-US" dirty="0" err="1"/>
              <a:t>tambahan</a:t>
            </a:r>
            <a:r>
              <a:rPr lang="en-US" dirty="0"/>
              <a:t> ?</a:t>
            </a:r>
          </a:p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Tantangan</a:t>
            </a:r>
            <a:r>
              <a:rPr lang="en-US" dirty="0"/>
              <a:t> K16 </a:t>
            </a:r>
            <a:r>
              <a:rPr lang="en-US" dirty="0" err="1"/>
              <a:t>HAKtP</a:t>
            </a:r>
            <a:r>
              <a:rPr lang="en-US" dirty="0"/>
              <a:t> di Bandung?</a:t>
            </a:r>
          </a:p>
          <a:p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usulan</a:t>
            </a:r>
            <a:r>
              <a:rPr lang="en-US" dirty="0"/>
              <a:t> </a:t>
            </a:r>
            <a:r>
              <a:rPr lang="en-US" dirty="0" err="1"/>
              <a:t>isu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disepakati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kampanye</a:t>
            </a:r>
            <a:r>
              <a:rPr lang="en-US" dirty="0"/>
              <a:t> 16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di Badung?</a:t>
            </a:r>
          </a:p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kampanye</a:t>
            </a:r>
            <a:r>
              <a:rPr lang="en-US" dirty="0"/>
              <a:t> 16 </a:t>
            </a:r>
            <a:r>
              <a:rPr lang="en-US" dirty="0" err="1"/>
              <a:t>HAKtP</a:t>
            </a:r>
            <a:r>
              <a:rPr lang="en-US" dirty="0"/>
              <a:t>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99890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5279" y="-1"/>
            <a:ext cx="4698721" cy="5116876"/>
            <a:chOff x="5927038" y="-2"/>
            <a:chExt cx="6264961" cy="68225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7038" y="-2"/>
              <a:ext cx="6264961" cy="6822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87639" y="920527"/>
              <a:ext cx="4289442" cy="196591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7653" y="845344"/>
            <a:ext cx="5162074" cy="72006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lnSpc>
                <a:spcPct val="150000"/>
              </a:lnSpc>
              <a:spcBef>
                <a:spcPts val="75"/>
              </a:spcBef>
              <a:buClrTx/>
            </a:pPr>
            <a:r>
              <a:rPr sz="1050" b="1" spc="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Komisi</a:t>
            </a:r>
            <a:r>
              <a:rPr sz="1050" b="1" spc="-23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Nasional</a:t>
            </a:r>
            <a:r>
              <a:rPr sz="1050" b="1" spc="-1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Anti</a:t>
            </a:r>
            <a:r>
              <a:rPr sz="1050" b="1" spc="-4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Kekerasan</a:t>
            </a:r>
            <a:r>
              <a:rPr sz="1050" b="1" spc="-4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3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terhadap</a:t>
            </a:r>
            <a:r>
              <a:rPr sz="1050" b="1" spc="19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3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Perempuan</a:t>
            </a:r>
            <a:r>
              <a:rPr sz="1050" b="1" spc="-1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-</a:t>
            </a:r>
            <a:r>
              <a:rPr sz="1050" b="1" spc="-4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3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Komnas</a:t>
            </a:r>
            <a:r>
              <a:rPr sz="1050" b="1" spc="-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30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Perempuan </a:t>
            </a:r>
            <a:r>
              <a:rPr sz="1050" b="1" spc="4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Jl.</a:t>
            </a:r>
            <a:r>
              <a:rPr sz="1050" b="1" spc="26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Latuharhary</a:t>
            </a:r>
            <a:r>
              <a:rPr sz="1050" b="1" spc="30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-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no.</a:t>
            </a:r>
            <a:r>
              <a:rPr sz="1050" b="1" spc="19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-1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4B,</a:t>
            </a:r>
            <a:r>
              <a:rPr sz="1050" b="1" spc="11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64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Jakarta</a:t>
            </a:r>
            <a:r>
              <a:rPr sz="1050" b="1" spc="60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Pusat</a:t>
            </a:r>
            <a:r>
              <a:rPr sz="1050" b="1" spc="19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-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10310</a:t>
            </a:r>
            <a:endParaRPr sz="1050" b="1">
              <a:solidFill>
                <a:sysClr val="windowText" lastClr="00000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9525" defTabSz="685800">
              <a:spcBef>
                <a:spcPts val="495"/>
              </a:spcBef>
              <a:buClrTx/>
            </a:pPr>
            <a:r>
              <a:rPr sz="1050" b="1" spc="-1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Telp.</a:t>
            </a:r>
            <a:r>
              <a:rPr sz="1050" b="1" spc="-30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-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(021)</a:t>
            </a:r>
            <a:r>
              <a:rPr sz="1050" b="1" spc="-45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1050" b="1" spc="-8" dirty="0">
                <a:solidFill>
                  <a:srgbClr val="404040"/>
                </a:solidFill>
                <a:latin typeface="Lucida Sans Unicode" panose="020B0602030504020204"/>
                <a:cs typeface="Lucida Sans Unicode" panose="020B0602030504020204"/>
              </a:rPr>
              <a:t>3903963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748" y="1919097"/>
            <a:ext cx="248560" cy="2477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748" y="2323719"/>
            <a:ext cx="248560" cy="2489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9748" y="2729484"/>
            <a:ext cx="248560" cy="2477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9748" y="3191256"/>
            <a:ext cx="248560" cy="24890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9748" y="3654172"/>
            <a:ext cx="248560" cy="2477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9748" y="4173093"/>
            <a:ext cx="248560" cy="2489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5315" y="1968818"/>
            <a:ext cx="3033713" cy="2745105"/>
          </a:xfrm>
          <a:prstGeom prst="rect">
            <a:avLst/>
          </a:prstGeom>
        </p:spPr>
        <p:txBody>
          <a:bodyPr vert="horz" wrap="square" lIns="0" tIns="9049" rIns="0" bIns="0" rtlCol="0">
            <a:noAutofit/>
          </a:bodyPr>
          <a:lstStyle/>
          <a:p>
            <a:pPr marL="9525" defTabSz="685800">
              <a:spcBef>
                <a:spcPts val="71"/>
              </a:spcBef>
              <a:buClrTx/>
            </a:pPr>
            <a:r>
              <a:rPr sz="1200" spc="-8" dirty="0">
                <a:solidFill>
                  <a:srgbClr val="C7389D"/>
                </a:solidFill>
                <a:latin typeface="Lucida Sans Unicode" panose="020B0602030504020204"/>
                <a:cs typeface="Lucida Sans Unicode" panose="020B0602030504020204"/>
                <a:hlinkClick r:id="rId10"/>
              </a:rPr>
              <a:t>www.komnasperempuan.go.id</a:t>
            </a:r>
            <a:endParaRPr sz="1200">
              <a:solidFill>
                <a:sysClr val="windowText" lastClr="00000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defTabSz="685800">
              <a:spcBef>
                <a:spcPts val="244"/>
              </a:spcBef>
              <a:buClrTx/>
            </a:pPr>
            <a:endParaRPr sz="1200">
              <a:solidFill>
                <a:sysClr val="windowText" lastClr="00000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9525" defTabSz="685800">
              <a:spcBef>
                <a:spcPts val="4"/>
              </a:spcBef>
              <a:buClrTx/>
            </a:pPr>
            <a:r>
              <a:rPr sz="1200" spc="-8" dirty="0">
                <a:solidFill>
                  <a:srgbClr val="C7389D"/>
                </a:solidFill>
                <a:latin typeface="Lucida Sans Unicode" panose="020B0602030504020204"/>
                <a:cs typeface="Lucida Sans Unicode" panose="020B0602030504020204"/>
                <a:hlinkClick r:id="rId11"/>
              </a:rPr>
              <a:t>mail@komnasperempuan.go.id</a:t>
            </a:r>
            <a:endParaRPr sz="1200">
              <a:solidFill>
                <a:sysClr val="windowText" lastClr="000000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marL="9525" marR="467201" defTabSz="685800">
              <a:lnSpc>
                <a:spcPct val="254000"/>
              </a:lnSpc>
              <a:spcBef>
                <a:spcPts val="15"/>
              </a:spcBef>
              <a:buClrTx/>
            </a:pPr>
            <a:r>
              <a:rPr sz="1200" spc="-8" dirty="0">
                <a:solidFill>
                  <a:srgbClr val="C7389D"/>
                </a:solidFill>
                <a:latin typeface="Lucida Sans Unicode" panose="020B0602030504020204"/>
                <a:cs typeface="Lucida Sans Unicode" panose="020B0602030504020204"/>
              </a:rPr>
              <a:t>KomnasPerempuan @KomnasPerempuan @KomnasPerempuan komnasperempuan</a:t>
            </a:r>
          </a:p>
        </p:txBody>
      </p:sp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7658" y="34766"/>
            <a:ext cx="4911566" cy="659130"/>
          </a:xfrm>
          <a:prstGeom prst="rect">
            <a:avLst/>
          </a:prstGeom>
        </p:spPr>
      </p:pic>
      <p:sp>
        <p:nvSpPr>
          <p:cNvPr id="14" name="Freeform 2"/>
          <p:cNvSpPr/>
          <p:nvPr/>
        </p:nvSpPr>
        <p:spPr>
          <a:xfrm>
            <a:off x="6000750" y="2228851"/>
            <a:ext cx="2564130" cy="2343626"/>
          </a:xfrm>
          <a:custGeom>
            <a:avLst/>
            <a:gdLst/>
            <a:ahLst/>
            <a:cxnLst/>
            <a:rect l="l" t="t" r="r" b="b"/>
            <a:pathLst>
              <a:path w="4459820" h="5381382">
                <a:moveTo>
                  <a:pt x="0" y="0"/>
                </a:moveTo>
                <a:lnTo>
                  <a:pt x="4459820" y="0"/>
                </a:lnTo>
                <a:lnTo>
                  <a:pt x="4459820" y="5381382"/>
                </a:lnTo>
                <a:lnTo>
                  <a:pt x="0" y="5381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15" name="object 4"/>
          <p:cNvSpPr txBox="1">
            <a:spLocks noGrp="1"/>
          </p:cNvSpPr>
          <p:nvPr>
            <p:ph type="ftr" sz="quarter" idx="11"/>
          </p:nvPr>
        </p:nvSpPr>
        <p:spPr>
          <a:xfrm>
            <a:off x="6217444" y="4750639"/>
            <a:ext cx="2926556" cy="1284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defTabSz="685800">
              <a:lnSpc>
                <a:spcPts val="1234"/>
              </a:lnSpc>
              <a:buClrTx/>
            </a:pPr>
            <a:r>
              <a:rPr spc="-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STOP</a:t>
            </a:r>
            <a:r>
              <a:rPr spc="-56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 </a:t>
            </a:r>
            <a:r>
              <a:rPr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KEKERASAN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8144" y="0"/>
            <a:ext cx="4945856" cy="594360"/>
          </a:xfrm>
          <a:custGeom>
            <a:avLst/>
            <a:gdLst/>
            <a:ahLst/>
            <a:cxnLst/>
            <a:rect l="l" t="t" r="r" b="b"/>
            <a:pathLst>
              <a:path w="6594475" h="792480">
                <a:moveTo>
                  <a:pt x="6594348" y="0"/>
                </a:moveTo>
                <a:lnTo>
                  <a:pt x="0" y="0"/>
                </a:lnTo>
                <a:lnTo>
                  <a:pt x="0" y="792162"/>
                </a:lnTo>
                <a:lnTo>
                  <a:pt x="6594348" y="792162"/>
                </a:lnTo>
                <a:lnTo>
                  <a:pt x="6594348" y="0"/>
                </a:lnTo>
                <a:close/>
              </a:path>
            </a:pathLst>
          </a:custGeom>
          <a:solidFill>
            <a:srgbClr val="375F91"/>
          </a:solidFill>
        </p:spPr>
        <p:txBody>
          <a:bodyPr wrap="square" lIns="0" tIns="0" rIns="0" bIns="0" rtlCol="0"/>
          <a:lstStyle/>
          <a:p>
            <a:pPr defTabSz="685800">
              <a:buClrTx/>
            </a:pPr>
            <a:endParaRPr sz="135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67191"/>
            <a:ext cx="3948968" cy="8334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9500" y="86867"/>
            <a:ext cx="1207008" cy="8709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5624" y="86867"/>
            <a:ext cx="1159001" cy="8709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1748" y="86867"/>
            <a:ext cx="1159002" cy="87096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76225" y="1220391"/>
            <a:ext cx="833438" cy="831056"/>
            <a:chOff x="368300" y="1627187"/>
            <a:chExt cx="1111250" cy="1108075"/>
          </a:xfrm>
        </p:grpSpPr>
        <p:sp>
          <p:nvSpPr>
            <p:cNvPr id="8" name="object 8"/>
            <p:cNvSpPr/>
            <p:nvPr/>
          </p:nvSpPr>
          <p:spPr>
            <a:xfrm>
              <a:off x="368300" y="1627187"/>
              <a:ext cx="1111250" cy="1108075"/>
            </a:xfrm>
            <a:custGeom>
              <a:avLst/>
              <a:gdLst/>
              <a:ahLst/>
              <a:cxnLst/>
              <a:rect l="l" t="t" r="r" b="b"/>
              <a:pathLst>
                <a:path w="1111250" h="1108075">
                  <a:moveTo>
                    <a:pt x="555369" y="0"/>
                  </a:moveTo>
                  <a:lnTo>
                    <a:pt x="509820" y="1835"/>
                  </a:lnTo>
                  <a:lnTo>
                    <a:pt x="465285" y="7249"/>
                  </a:lnTo>
                  <a:lnTo>
                    <a:pt x="421908" y="16098"/>
                  </a:lnTo>
                  <a:lnTo>
                    <a:pt x="379830" y="28240"/>
                  </a:lnTo>
                  <a:lnTo>
                    <a:pt x="339194" y="43533"/>
                  </a:lnTo>
                  <a:lnTo>
                    <a:pt x="300145" y="61831"/>
                  </a:lnTo>
                  <a:lnTo>
                    <a:pt x="262824" y="82995"/>
                  </a:lnTo>
                  <a:lnTo>
                    <a:pt x="227374" y="106881"/>
                  </a:lnTo>
                  <a:lnTo>
                    <a:pt x="193940" y="133348"/>
                  </a:lnTo>
                  <a:lnTo>
                    <a:pt x="162663" y="162251"/>
                  </a:lnTo>
                  <a:lnTo>
                    <a:pt x="133686" y="193448"/>
                  </a:lnTo>
                  <a:lnTo>
                    <a:pt x="107153" y="226800"/>
                  </a:lnTo>
                  <a:lnTo>
                    <a:pt x="83207" y="262161"/>
                  </a:lnTo>
                  <a:lnTo>
                    <a:pt x="61988" y="299387"/>
                  </a:lnTo>
                  <a:lnTo>
                    <a:pt x="43642" y="338338"/>
                  </a:lnTo>
                  <a:lnTo>
                    <a:pt x="28312" y="378871"/>
                  </a:lnTo>
                  <a:lnTo>
                    <a:pt x="16140" y="420844"/>
                  </a:lnTo>
                  <a:lnTo>
                    <a:pt x="7268" y="464113"/>
                  </a:lnTo>
                  <a:lnTo>
                    <a:pt x="1840" y="508537"/>
                  </a:lnTo>
                  <a:lnTo>
                    <a:pt x="0" y="553972"/>
                  </a:lnTo>
                  <a:lnTo>
                    <a:pt x="1840" y="599404"/>
                  </a:lnTo>
                  <a:lnTo>
                    <a:pt x="7268" y="643823"/>
                  </a:lnTo>
                  <a:lnTo>
                    <a:pt x="16140" y="687091"/>
                  </a:lnTo>
                  <a:lnTo>
                    <a:pt x="28312" y="729062"/>
                  </a:lnTo>
                  <a:lnTo>
                    <a:pt x="43642" y="769594"/>
                  </a:lnTo>
                  <a:lnTo>
                    <a:pt x="61988" y="808545"/>
                  </a:lnTo>
                  <a:lnTo>
                    <a:pt x="83207" y="845773"/>
                  </a:lnTo>
                  <a:lnTo>
                    <a:pt x="107153" y="881132"/>
                  </a:lnTo>
                  <a:lnTo>
                    <a:pt x="133686" y="914483"/>
                  </a:lnTo>
                  <a:lnTo>
                    <a:pt x="162663" y="945682"/>
                  </a:lnTo>
                  <a:lnTo>
                    <a:pt x="193940" y="974587"/>
                  </a:lnTo>
                  <a:lnTo>
                    <a:pt x="227374" y="1001055"/>
                  </a:lnTo>
                  <a:lnTo>
                    <a:pt x="262824" y="1024943"/>
                  </a:lnTo>
                  <a:lnTo>
                    <a:pt x="300145" y="1046107"/>
                  </a:lnTo>
                  <a:lnTo>
                    <a:pt x="339194" y="1064409"/>
                  </a:lnTo>
                  <a:lnTo>
                    <a:pt x="379830" y="1079701"/>
                  </a:lnTo>
                  <a:lnTo>
                    <a:pt x="421908" y="1091845"/>
                  </a:lnTo>
                  <a:lnTo>
                    <a:pt x="465285" y="1100695"/>
                  </a:lnTo>
                  <a:lnTo>
                    <a:pt x="509820" y="1106110"/>
                  </a:lnTo>
                  <a:lnTo>
                    <a:pt x="555369" y="1107946"/>
                  </a:lnTo>
                  <a:lnTo>
                    <a:pt x="600919" y="1106110"/>
                  </a:lnTo>
                  <a:lnTo>
                    <a:pt x="645454" y="1100695"/>
                  </a:lnTo>
                  <a:lnTo>
                    <a:pt x="688832" y="1091845"/>
                  </a:lnTo>
                  <a:lnTo>
                    <a:pt x="730910" y="1079701"/>
                  </a:lnTo>
                  <a:lnTo>
                    <a:pt x="771545" y="1064409"/>
                  </a:lnTo>
                  <a:lnTo>
                    <a:pt x="810595" y="1046107"/>
                  </a:lnTo>
                  <a:lnTo>
                    <a:pt x="847916" y="1024943"/>
                  </a:lnTo>
                  <a:lnTo>
                    <a:pt x="883365" y="1001055"/>
                  </a:lnTo>
                  <a:lnTo>
                    <a:pt x="916800" y="974587"/>
                  </a:lnTo>
                  <a:lnTo>
                    <a:pt x="948076" y="945682"/>
                  </a:lnTo>
                  <a:lnTo>
                    <a:pt x="977054" y="914483"/>
                  </a:lnTo>
                  <a:lnTo>
                    <a:pt x="1003587" y="881132"/>
                  </a:lnTo>
                  <a:lnTo>
                    <a:pt x="1027532" y="845773"/>
                  </a:lnTo>
                  <a:lnTo>
                    <a:pt x="1048752" y="808545"/>
                  </a:lnTo>
                  <a:lnTo>
                    <a:pt x="1067097" y="769594"/>
                  </a:lnTo>
                  <a:lnTo>
                    <a:pt x="1082427" y="729062"/>
                  </a:lnTo>
                  <a:lnTo>
                    <a:pt x="1094600" y="687091"/>
                  </a:lnTo>
                  <a:lnTo>
                    <a:pt x="1103472" y="643823"/>
                  </a:lnTo>
                  <a:lnTo>
                    <a:pt x="1108900" y="599404"/>
                  </a:lnTo>
                  <a:lnTo>
                    <a:pt x="1110740" y="553972"/>
                  </a:lnTo>
                  <a:lnTo>
                    <a:pt x="1108900" y="508537"/>
                  </a:lnTo>
                  <a:lnTo>
                    <a:pt x="1103472" y="464113"/>
                  </a:lnTo>
                  <a:lnTo>
                    <a:pt x="1094600" y="420844"/>
                  </a:lnTo>
                  <a:lnTo>
                    <a:pt x="1082427" y="378871"/>
                  </a:lnTo>
                  <a:lnTo>
                    <a:pt x="1067097" y="338338"/>
                  </a:lnTo>
                  <a:lnTo>
                    <a:pt x="1048752" y="299387"/>
                  </a:lnTo>
                  <a:lnTo>
                    <a:pt x="1027532" y="262161"/>
                  </a:lnTo>
                  <a:lnTo>
                    <a:pt x="1003587" y="226800"/>
                  </a:lnTo>
                  <a:lnTo>
                    <a:pt x="977054" y="193448"/>
                  </a:lnTo>
                  <a:lnTo>
                    <a:pt x="948076" y="162251"/>
                  </a:lnTo>
                  <a:lnTo>
                    <a:pt x="916800" y="133348"/>
                  </a:lnTo>
                  <a:lnTo>
                    <a:pt x="883365" y="106881"/>
                  </a:lnTo>
                  <a:lnTo>
                    <a:pt x="847916" y="82995"/>
                  </a:lnTo>
                  <a:lnTo>
                    <a:pt x="810595" y="61831"/>
                  </a:lnTo>
                  <a:lnTo>
                    <a:pt x="771545" y="43533"/>
                  </a:lnTo>
                  <a:lnTo>
                    <a:pt x="730910" y="28240"/>
                  </a:lnTo>
                  <a:lnTo>
                    <a:pt x="688832" y="16098"/>
                  </a:lnTo>
                  <a:lnTo>
                    <a:pt x="645454" y="7249"/>
                  </a:lnTo>
                  <a:lnTo>
                    <a:pt x="600919" y="1835"/>
                  </a:lnTo>
                  <a:lnTo>
                    <a:pt x="555369" y="0"/>
                  </a:lnTo>
                  <a:close/>
                </a:path>
              </a:pathLst>
            </a:custGeom>
            <a:solidFill>
              <a:srgbClr val="375F91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63549" y="1825497"/>
              <a:ext cx="720725" cy="716280"/>
            </a:xfrm>
            <a:custGeom>
              <a:avLst/>
              <a:gdLst/>
              <a:ahLst/>
              <a:cxnLst/>
              <a:rect l="l" t="t" r="r" b="b"/>
              <a:pathLst>
                <a:path w="720725" h="716280">
                  <a:moveTo>
                    <a:pt x="600976" y="356463"/>
                  </a:moveTo>
                  <a:lnTo>
                    <a:pt x="600608" y="344271"/>
                  </a:lnTo>
                  <a:lnTo>
                    <a:pt x="595274" y="304673"/>
                  </a:lnTo>
                  <a:lnTo>
                    <a:pt x="583971" y="268109"/>
                  </a:lnTo>
                  <a:lnTo>
                    <a:pt x="567245" y="234594"/>
                  </a:lnTo>
                  <a:lnTo>
                    <a:pt x="581812" y="231546"/>
                  </a:lnTo>
                  <a:lnTo>
                    <a:pt x="514705" y="231546"/>
                  </a:lnTo>
                  <a:lnTo>
                    <a:pt x="522325" y="243738"/>
                  </a:lnTo>
                  <a:lnTo>
                    <a:pt x="529323" y="252869"/>
                  </a:lnTo>
                  <a:lnTo>
                    <a:pt x="535635" y="265061"/>
                  </a:lnTo>
                  <a:lnTo>
                    <a:pt x="553643" y="310756"/>
                  </a:lnTo>
                  <a:lnTo>
                    <a:pt x="558685" y="350367"/>
                  </a:lnTo>
                  <a:lnTo>
                    <a:pt x="558038" y="368642"/>
                  </a:lnTo>
                  <a:lnTo>
                    <a:pt x="548589" y="417398"/>
                  </a:lnTo>
                  <a:lnTo>
                    <a:pt x="528967" y="460044"/>
                  </a:lnTo>
                  <a:lnTo>
                    <a:pt x="500557" y="496608"/>
                  </a:lnTo>
                  <a:lnTo>
                    <a:pt x="489381" y="505752"/>
                  </a:lnTo>
                  <a:lnTo>
                    <a:pt x="477431" y="517931"/>
                  </a:lnTo>
                  <a:lnTo>
                    <a:pt x="437489" y="539254"/>
                  </a:lnTo>
                  <a:lnTo>
                    <a:pt x="407949" y="548398"/>
                  </a:lnTo>
                  <a:lnTo>
                    <a:pt x="392468" y="554494"/>
                  </a:lnTo>
                  <a:lnTo>
                    <a:pt x="328168" y="554494"/>
                  </a:lnTo>
                  <a:lnTo>
                    <a:pt x="312686" y="548398"/>
                  </a:lnTo>
                  <a:lnTo>
                    <a:pt x="269189" y="533171"/>
                  </a:lnTo>
                  <a:lnTo>
                    <a:pt x="231228" y="508800"/>
                  </a:lnTo>
                  <a:lnTo>
                    <a:pt x="220052" y="496608"/>
                  </a:lnTo>
                  <a:lnTo>
                    <a:pt x="209689" y="487464"/>
                  </a:lnTo>
                  <a:lnTo>
                    <a:pt x="200202" y="475284"/>
                  </a:lnTo>
                  <a:lnTo>
                    <a:pt x="191630" y="460044"/>
                  </a:lnTo>
                  <a:lnTo>
                    <a:pt x="184048" y="447865"/>
                  </a:lnTo>
                  <a:lnTo>
                    <a:pt x="167640" y="405206"/>
                  </a:lnTo>
                  <a:lnTo>
                    <a:pt x="161861" y="356463"/>
                  </a:lnTo>
                  <a:lnTo>
                    <a:pt x="162521" y="341223"/>
                  </a:lnTo>
                  <a:lnTo>
                    <a:pt x="171996" y="295529"/>
                  </a:lnTo>
                  <a:lnTo>
                    <a:pt x="191630" y="252869"/>
                  </a:lnTo>
                  <a:lnTo>
                    <a:pt x="220052" y="216319"/>
                  </a:lnTo>
                  <a:lnTo>
                    <a:pt x="255854" y="188899"/>
                  </a:lnTo>
                  <a:lnTo>
                    <a:pt x="297662" y="167563"/>
                  </a:lnTo>
                  <a:lnTo>
                    <a:pt x="344068" y="158432"/>
                  </a:lnTo>
                  <a:lnTo>
                    <a:pt x="533044" y="158432"/>
                  </a:lnTo>
                  <a:lnTo>
                    <a:pt x="532777" y="155384"/>
                  </a:lnTo>
                  <a:lnTo>
                    <a:pt x="490397" y="155384"/>
                  </a:lnTo>
                  <a:lnTo>
                    <a:pt x="468604" y="143192"/>
                  </a:lnTo>
                  <a:lnTo>
                    <a:pt x="445465" y="131013"/>
                  </a:lnTo>
                  <a:lnTo>
                    <a:pt x="395757" y="118821"/>
                  </a:lnTo>
                  <a:lnTo>
                    <a:pt x="382727" y="118821"/>
                  </a:lnTo>
                  <a:lnTo>
                    <a:pt x="369506" y="115773"/>
                  </a:lnTo>
                  <a:lnTo>
                    <a:pt x="348475" y="115773"/>
                  </a:lnTo>
                  <a:lnTo>
                    <a:pt x="328015" y="118821"/>
                  </a:lnTo>
                  <a:lnTo>
                    <a:pt x="308178" y="124917"/>
                  </a:lnTo>
                  <a:lnTo>
                    <a:pt x="289026" y="127965"/>
                  </a:lnTo>
                  <a:lnTo>
                    <a:pt x="252945" y="143192"/>
                  </a:lnTo>
                  <a:lnTo>
                    <a:pt x="205295" y="173659"/>
                  </a:lnTo>
                  <a:lnTo>
                    <a:pt x="178473" y="201079"/>
                  </a:lnTo>
                  <a:lnTo>
                    <a:pt x="146786" y="246786"/>
                  </a:lnTo>
                  <a:lnTo>
                    <a:pt x="126682" y="298577"/>
                  </a:lnTo>
                  <a:lnTo>
                    <a:pt x="120446" y="338175"/>
                  </a:lnTo>
                  <a:lnTo>
                    <a:pt x="119646" y="356463"/>
                  </a:lnTo>
                  <a:lnTo>
                    <a:pt x="120434" y="377786"/>
                  </a:lnTo>
                  <a:lnTo>
                    <a:pt x="131927" y="432625"/>
                  </a:lnTo>
                  <a:lnTo>
                    <a:pt x="155752" y="484416"/>
                  </a:lnTo>
                  <a:lnTo>
                    <a:pt x="190207" y="527075"/>
                  </a:lnTo>
                  <a:lnTo>
                    <a:pt x="233629" y="560590"/>
                  </a:lnTo>
                  <a:lnTo>
                    <a:pt x="284327" y="584962"/>
                  </a:lnTo>
                  <a:lnTo>
                    <a:pt x="340601" y="597141"/>
                  </a:lnTo>
                  <a:lnTo>
                    <a:pt x="380022" y="597141"/>
                  </a:lnTo>
                  <a:lnTo>
                    <a:pt x="418084" y="591058"/>
                  </a:lnTo>
                  <a:lnTo>
                    <a:pt x="470827" y="569722"/>
                  </a:lnTo>
                  <a:lnTo>
                    <a:pt x="542975" y="514883"/>
                  </a:lnTo>
                  <a:lnTo>
                    <a:pt x="574078" y="466140"/>
                  </a:lnTo>
                  <a:lnTo>
                    <a:pt x="593979" y="414350"/>
                  </a:lnTo>
                  <a:lnTo>
                    <a:pt x="600976" y="356463"/>
                  </a:lnTo>
                  <a:close/>
                </a:path>
                <a:path w="720725" h="716280">
                  <a:moveTo>
                    <a:pt x="720610" y="356463"/>
                  </a:moveTo>
                  <a:lnTo>
                    <a:pt x="716953" y="304673"/>
                  </a:lnTo>
                  <a:lnTo>
                    <a:pt x="706081" y="255917"/>
                  </a:lnTo>
                  <a:lnTo>
                    <a:pt x="693318" y="219367"/>
                  </a:lnTo>
                  <a:lnTo>
                    <a:pt x="685431" y="201079"/>
                  </a:lnTo>
                  <a:lnTo>
                    <a:pt x="636905" y="201079"/>
                  </a:lnTo>
                  <a:lnTo>
                    <a:pt x="643039" y="210223"/>
                  </a:lnTo>
                  <a:lnTo>
                    <a:pt x="648703" y="222415"/>
                  </a:lnTo>
                  <a:lnTo>
                    <a:pt x="662787" y="258965"/>
                  </a:lnTo>
                  <a:lnTo>
                    <a:pt x="674649" y="307721"/>
                  </a:lnTo>
                  <a:lnTo>
                    <a:pt x="678230" y="347319"/>
                  </a:lnTo>
                  <a:lnTo>
                    <a:pt x="678002" y="359511"/>
                  </a:lnTo>
                  <a:lnTo>
                    <a:pt x="674370" y="402158"/>
                  </a:lnTo>
                  <a:lnTo>
                    <a:pt x="658736" y="466140"/>
                  </a:lnTo>
                  <a:lnTo>
                    <a:pt x="637959" y="511835"/>
                  </a:lnTo>
                  <a:lnTo>
                    <a:pt x="624903" y="533171"/>
                  </a:lnTo>
                  <a:lnTo>
                    <a:pt x="617740" y="545350"/>
                  </a:lnTo>
                  <a:lnTo>
                    <a:pt x="585228" y="581914"/>
                  </a:lnTo>
                  <a:lnTo>
                    <a:pt x="555650" y="609333"/>
                  </a:lnTo>
                  <a:lnTo>
                    <a:pt x="545211" y="615429"/>
                  </a:lnTo>
                  <a:lnTo>
                    <a:pt x="534492" y="624573"/>
                  </a:lnTo>
                  <a:lnTo>
                    <a:pt x="500811" y="642848"/>
                  </a:lnTo>
                  <a:lnTo>
                    <a:pt x="477240" y="651992"/>
                  </a:lnTo>
                  <a:lnTo>
                    <a:pt x="465137" y="658075"/>
                  </a:lnTo>
                  <a:lnTo>
                    <a:pt x="402145" y="673315"/>
                  </a:lnTo>
                  <a:lnTo>
                    <a:pt x="389128" y="673315"/>
                  </a:lnTo>
                  <a:lnTo>
                    <a:pt x="376008" y="676363"/>
                  </a:lnTo>
                  <a:lnTo>
                    <a:pt x="349300" y="676363"/>
                  </a:lnTo>
                  <a:lnTo>
                    <a:pt x="335953" y="673315"/>
                  </a:lnTo>
                  <a:lnTo>
                    <a:pt x="322745" y="673315"/>
                  </a:lnTo>
                  <a:lnTo>
                    <a:pt x="296786" y="667219"/>
                  </a:lnTo>
                  <a:lnTo>
                    <a:pt x="284060" y="667219"/>
                  </a:lnTo>
                  <a:lnTo>
                    <a:pt x="271513" y="661123"/>
                  </a:lnTo>
                  <a:lnTo>
                    <a:pt x="247015" y="655027"/>
                  </a:lnTo>
                  <a:lnTo>
                    <a:pt x="223354" y="642848"/>
                  </a:lnTo>
                  <a:lnTo>
                    <a:pt x="211874" y="639800"/>
                  </a:lnTo>
                  <a:lnTo>
                    <a:pt x="200634" y="633704"/>
                  </a:lnTo>
                  <a:lnTo>
                    <a:pt x="189636" y="624573"/>
                  </a:lnTo>
                  <a:lnTo>
                    <a:pt x="178904" y="618477"/>
                  </a:lnTo>
                  <a:lnTo>
                    <a:pt x="148399" y="594106"/>
                  </a:lnTo>
                  <a:lnTo>
                    <a:pt x="120281" y="566686"/>
                  </a:lnTo>
                  <a:lnTo>
                    <a:pt x="111721" y="554494"/>
                  </a:lnTo>
                  <a:lnTo>
                    <a:pt x="103657" y="545350"/>
                  </a:lnTo>
                  <a:lnTo>
                    <a:pt x="96075" y="533171"/>
                  </a:lnTo>
                  <a:lnTo>
                    <a:pt x="88988" y="524027"/>
                  </a:lnTo>
                  <a:lnTo>
                    <a:pt x="82397" y="511835"/>
                  </a:lnTo>
                  <a:lnTo>
                    <a:pt x="76288" y="499656"/>
                  </a:lnTo>
                  <a:lnTo>
                    <a:pt x="70675" y="487464"/>
                  </a:lnTo>
                  <a:lnTo>
                    <a:pt x="65570" y="475284"/>
                  </a:lnTo>
                  <a:lnTo>
                    <a:pt x="60947" y="463092"/>
                  </a:lnTo>
                  <a:lnTo>
                    <a:pt x="56845" y="453948"/>
                  </a:lnTo>
                  <a:lnTo>
                    <a:pt x="47536" y="414350"/>
                  </a:lnTo>
                  <a:lnTo>
                    <a:pt x="42291" y="362559"/>
                  </a:lnTo>
                  <a:lnTo>
                    <a:pt x="42545" y="350367"/>
                  </a:lnTo>
                  <a:lnTo>
                    <a:pt x="46304" y="310756"/>
                  </a:lnTo>
                  <a:lnTo>
                    <a:pt x="54508" y="271157"/>
                  </a:lnTo>
                  <a:lnTo>
                    <a:pt x="67030" y="234594"/>
                  </a:lnTo>
                  <a:lnTo>
                    <a:pt x="90208" y="188899"/>
                  </a:lnTo>
                  <a:lnTo>
                    <a:pt x="97129" y="179755"/>
                  </a:lnTo>
                  <a:lnTo>
                    <a:pt x="104482" y="167563"/>
                  </a:lnTo>
                  <a:lnTo>
                    <a:pt x="112280" y="158432"/>
                  </a:lnTo>
                  <a:lnTo>
                    <a:pt x="120497" y="149288"/>
                  </a:lnTo>
                  <a:lnTo>
                    <a:pt x="129146" y="137096"/>
                  </a:lnTo>
                  <a:lnTo>
                    <a:pt x="149618" y="118821"/>
                  </a:lnTo>
                  <a:lnTo>
                    <a:pt x="160147" y="109677"/>
                  </a:lnTo>
                  <a:lnTo>
                    <a:pt x="170853" y="103593"/>
                  </a:lnTo>
                  <a:lnTo>
                    <a:pt x="181749" y="94449"/>
                  </a:lnTo>
                  <a:lnTo>
                    <a:pt x="192824" y="88353"/>
                  </a:lnTo>
                  <a:lnTo>
                    <a:pt x="204063" y="79222"/>
                  </a:lnTo>
                  <a:lnTo>
                    <a:pt x="215455" y="73126"/>
                  </a:lnTo>
                  <a:lnTo>
                    <a:pt x="227012" y="70078"/>
                  </a:lnTo>
                  <a:lnTo>
                    <a:pt x="250545" y="57886"/>
                  </a:lnTo>
                  <a:lnTo>
                    <a:pt x="324205" y="39611"/>
                  </a:lnTo>
                  <a:lnTo>
                    <a:pt x="531520" y="39611"/>
                  </a:lnTo>
                  <a:lnTo>
                    <a:pt x="514362" y="30467"/>
                  </a:lnTo>
                  <a:lnTo>
                    <a:pt x="502678" y="27419"/>
                  </a:lnTo>
                  <a:lnTo>
                    <a:pt x="478840" y="15240"/>
                  </a:lnTo>
                  <a:lnTo>
                    <a:pt x="416826" y="0"/>
                  </a:lnTo>
                  <a:lnTo>
                    <a:pt x="305981" y="0"/>
                  </a:lnTo>
                  <a:lnTo>
                    <a:pt x="263486" y="9144"/>
                  </a:lnTo>
                  <a:lnTo>
                    <a:pt x="249745" y="15240"/>
                  </a:lnTo>
                  <a:lnTo>
                    <a:pt x="236245" y="18288"/>
                  </a:lnTo>
                  <a:lnTo>
                    <a:pt x="197218" y="36563"/>
                  </a:lnTo>
                  <a:lnTo>
                    <a:pt x="160591" y="57886"/>
                  </a:lnTo>
                  <a:lnTo>
                    <a:pt x="148958" y="63982"/>
                  </a:lnTo>
                  <a:lnTo>
                    <a:pt x="126606" y="82257"/>
                  </a:lnTo>
                  <a:lnTo>
                    <a:pt x="115912" y="91401"/>
                  </a:lnTo>
                  <a:lnTo>
                    <a:pt x="105537" y="103593"/>
                  </a:lnTo>
                  <a:lnTo>
                    <a:pt x="95554" y="112725"/>
                  </a:lnTo>
                  <a:lnTo>
                    <a:pt x="68427" y="146240"/>
                  </a:lnTo>
                  <a:lnTo>
                    <a:pt x="52730" y="170611"/>
                  </a:lnTo>
                  <a:lnTo>
                    <a:pt x="45605" y="179755"/>
                  </a:lnTo>
                  <a:lnTo>
                    <a:pt x="38989" y="194983"/>
                  </a:lnTo>
                  <a:lnTo>
                    <a:pt x="32867" y="207175"/>
                  </a:lnTo>
                  <a:lnTo>
                    <a:pt x="27254" y="219367"/>
                  </a:lnTo>
                  <a:lnTo>
                    <a:pt x="22136" y="231546"/>
                  </a:lnTo>
                  <a:lnTo>
                    <a:pt x="17551" y="246786"/>
                  </a:lnTo>
                  <a:lnTo>
                    <a:pt x="13474" y="258965"/>
                  </a:lnTo>
                  <a:lnTo>
                    <a:pt x="4445" y="301625"/>
                  </a:lnTo>
                  <a:lnTo>
                    <a:pt x="279" y="341223"/>
                  </a:lnTo>
                  <a:lnTo>
                    <a:pt x="0" y="356463"/>
                  </a:lnTo>
                  <a:lnTo>
                    <a:pt x="279" y="371690"/>
                  </a:lnTo>
                  <a:lnTo>
                    <a:pt x="1117" y="386930"/>
                  </a:lnTo>
                  <a:lnTo>
                    <a:pt x="4445" y="414350"/>
                  </a:lnTo>
                  <a:lnTo>
                    <a:pt x="9931" y="441769"/>
                  </a:lnTo>
                  <a:lnTo>
                    <a:pt x="13474" y="453948"/>
                  </a:lnTo>
                  <a:lnTo>
                    <a:pt x="17551" y="469188"/>
                  </a:lnTo>
                  <a:lnTo>
                    <a:pt x="22136" y="481380"/>
                  </a:lnTo>
                  <a:lnTo>
                    <a:pt x="27254" y="493560"/>
                  </a:lnTo>
                  <a:lnTo>
                    <a:pt x="32867" y="508800"/>
                  </a:lnTo>
                  <a:lnTo>
                    <a:pt x="38989" y="520979"/>
                  </a:lnTo>
                  <a:lnTo>
                    <a:pt x="60337" y="557542"/>
                  </a:lnTo>
                  <a:lnTo>
                    <a:pt x="77000" y="578866"/>
                  </a:lnTo>
                  <a:lnTo>
                    <a:pt x="86042" y="591058"/>
                  </a:lnTo>
                  <a:lnTo>
                    <a:pt x="95554" y="600189"/>
                  </a:lnTo>
                  <a:lnTo>
                    <a:pt x="105537" y="612381"/>
                  </a:lnTo>
                  <a:lnTo>
                    <a:pt x="115912" y="621525"/>
                  </a:lnTo>
                  <a:lnTo>
                    <a:pt x="148920" y="648944"/>
                  </a:lnTo>
                  <a:lnTo>
                    <a:pt x="172389" y="664171"/>
                  </a:lnTo>
                  <a:lnTo>
                    <a:pt x="184518" y="673315"/>
                  </a:lnTo>
                  <a:lnTo>
                    <a:pt x="222351" y="691591"/>
                  </a:lnTo>
                  <a:lnTo>
                    <a:pt x="235407" y="694639"/>
                  </a:lnTo>
                  <a:lnTo>
                    <a:pt x="248653" y="700735"/>
                  </a:lnTo>
                  <a:lnTo>
                    <a:pt x="317449" y="715962"/>
                  </a:lnTo>
                  <a:lnTo>
                    <a:pt x="403174" y="715962"/>
                  </a:lnTo>
                  <a:lnTo>
                    <a:pt x="471970" y="700735"/>
                  </a:lnTo>
                  <a:lnTo>
                    <a:pt x="485216" y="694639"/>
                  </a:lnTo>
                  <a:lnTo>
                    <a:pt x="498271" y="691591"/>
                  </a:lnTo>
                  <a:lnTo>
                    <a:pt x="529920" y="676363"/>
                  </a:lnTo>
                  <a:lnTo>
                    <a:pt x="536105" y="673315"/>
                  </a:lnTo>
                  <a:lnTo>
                    <a:pt x="548233" y="664171"/>
                  </a:lnTo>
                  <a:lnTo>
                    <a:pt x="560108" y="658075"/>
                  </a:lnTo>
                  <a:lnTo>
                    <a:pt x="594017" y="630656"/>
                  </a:lnTo>
                  <a:lnTo>
                    <a:pt x="634580" y="591058"/>
                  </a:lnTo>
                  <a:lnTo>
                    <a:pt x="643623" y="578866"/>
                  </a:lnTo>
                  <a:lnTo>
                    <a:pt x="652195" y="569722"/>
                  </a:lnTo>
                  <a:lnTo>
                    <a:pt x="681634" y="520979"/>
                  </a:lnTo>
                  <a:lnTo>
                    <a:pt x="698474" y="481380"/>
                  </a:lnTo>
                  <a:lnTo>
                    <a:pt x="707136" y="453948"/>
                  </a:lnTo>
                  <a:lnTo>
                    <a:pt x="710679" y="441769"/>
                  </a:lnTo>
                  <a:lnTo>
                    <a:pt x="716178" y="414350"/>
                  </a:lnTo>
                  <a:lnTo>
                    <a:pt x="719493" y="386930"/>
                  </a:lnTo>
                  <a:lnTo>
                    <a:pt x="720331" y="371690"/>
                  </a:lnTo>
                  <a:lnTo>
                    <a:pt x="720610" y="356463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653" y="2069227"/>
              <a:ext cx="241516" cy="2284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37341" y="1983921"/>
              <a:ext cx="311785" cy="104139"/>
            </a:xfrm>
            <a:custGeom>
              <a:avLst/>
              <a:gdLst/>
              <a:ahLst/>
              <a:cxnLst/>
              <a:rect l="l" t="t" r="r" b="b"/>
              <a:pathLst>
                <a:path w="311784" h="104139">
                  <a:moveTo>
                    <a:pt x="159253" y="0"/>
                  </a:moveTo>
                  <a:lnTo>
                    <a:pt x="0" y="0"/>
                  </a:lnTo>
                  <a:lnTo>
                    <a:pt x="13229" y="3046"/>
                  </a:lnTo>
                  <a:lnTo>
                    <a:pt x="26192" y="3046"/>
                  </a:lnTo>
                  <a:lnTo>
                    <a:pt x="38859" y="6093"/>
                  </a:lnTo>
                  <a:lnTo>
                    <a:pt x="51200" y="12186"/>
                  </a:lnTo>
                  <a:lnTo>
                    <a:pt x="63187" y="15233"/>
                  </a:lnTo>
                  <a:lnTo>
                    <a:pt x="85978" y="27419"/>
                  </a:lnTo>
                  <a:lnTo>
                    <a:pt x="106995" y="39606"/>
                  </a:lnTo>
                  <a:lnTo>
                    <a:pt x="50779" y="103586"/>
                  </a:lnTo>
                  <a:lnTo>
                    <a:pt x="114827" y="103586"/>
                  </a:lnTo>
                  <a:lnTo>
                    <a:pt x="140914" y="73120"/>
                  </a:lnTo>
                  <a:lnTo>
                    <a:pt x="208027" y="73120"/>
                  </a:lnTo>
                  <a:lnTo>
                    <a:pt x="222602" y="70073"/>
                  </a:lnTo>
                  <a:lnTo>
                    <a:pt x="234784" y="70073"/>
                  </a:lnTo>
                  <a:lnTo>
                    <a:pt x="235414" y="67026"/>
                  </a:lnTo>
                  <a:lnTo>
                    <a:pt x="238782" y="67026"/>
                  </a:lnTo>
                  <a:lnTo>
                    <a:pt x="239315" y="63980"/>
                  </a:lnTo>
                  <a:lnTo>
                    <a:pt x="263120" y="42652"/>
                  </a:lnTo>
                  <a:lnTo>
                    <a:pt x="311647" y="42652"/>
                  </a:lnTo>
                  <a:lnTo>
                    <a:pt x="308875" y="36559"/>
                  </a:lnTo>
                  <a:lnTo>
                    <a:pt x="302909" y="27419"/>
                  </a:lnTo>
                  <a:lnTo>
                    <a:pt x="216381" y="27419"/>
                  </a:lnTo>
                  <a:lnTo>
                    <a:pt x="161315" y="24373"/>
                  </a:lnTo>
                  <a:lnTo>
                    <a:pt x="159253" y="0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4116" y="1822450"/>
              <a:ext cx="389825" cy="18889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779044" y="2534841"/>
            <a:ext cx="832009" cy="832009"/>
            <a:chOff x="5038725" y="3379787"/>
            <a:chExt cx="1109345" cy="1109345"/>
          </a:xfrm>
        </p:grpSpPr>
        <p:sp>
          <p:nvSpPr>
            <p:cNvPr id="14" name="object 14"/>
            <p:cNvSpPr/>
            <p:nvPr/>
          </p:nvSpPr>
          <p:spPr>
            <a:xfrm>
              <a:off x="5038725" y="3379787"/>
              <a:ext cx="1109345" cy="1109345"/>
            </a:xfrm>
            <a:custGeom>
              <a:avLst/>
              <a:gdLst/>
              <a:ahLst/>
              <a:cxnLst/>
              <a:rect l="l" t="t" r="r" b="b"/>
              <a:pathLst>
                <a:path w="1109345" h="1109345">
                  <a:moveTo>
                    <a:pt x="554575" y="0"/>
                  </a:moveTo>
                  <a:lnTo>
                    <a:pt x="509099" y="1837"/>
                  </a:lnTo>
                  <a:lnTo>
                    <a:pt x="464633" y="7258"/>
                  </a:lnTo>
                  <a:lnTo>
                    <a:pt x="421321" y="16118"/>
                  </a:lnTo>
                  <a:lnTo>
                    <a:pt x="379307" y="28276"/>
                  </a:lnTo>
                  <a:lnTo>
                    <a:pt x="338730" y="43586"/>
                  </a:lnTo>
                  <a:lnTo>
                    <a:pt x="299737" y="61908"/>
                  </a:lnTo>
                  <a:lnTo>
                    <a:pt x="262470" y="83098"/>
                  </a:lnTo>
                  <a:lnTo>
                    <a:pt x="227070" y="107014"/>
                  </a:lnTo>
                  <a:lnTo>
                    <a:pt x="193683" y="133511"/>
                  </a:lnTo>
                  <a:lnTo>
                    <a:pt x="162449" y="162449"/>
                  </a:lnTo>
                  <a:lnTo>
                    <a:pt x="133511" y="193682"/>
                  </a:lnTo>
                  <a:lnTo>
                    <a:pt x="107014" y="227070"/>
                  </a:lnTo>
                  <a:lnTo>
                    <a:pt x="83098" y="262470"/>
                  </a:lnTo>
                  <a:lnTo>
                    <a:pt x="61908" y="299737"/>
                  </a:lnTo>
                  <a:lnTo>
                    <a:pt x="43587" y="338730"/>
                  </a:lnTo>
                  <a:lnTo>
                    <a:pt x="28276" y="379305"/>
                  </a:lnTo>
                  <a:lnTo>
                    <a:pt x="16118" y="421321"/>
                  </a:lnTo>
                  <a:lnTo>
                    <a:pt x="7259" y="464633"/>
                  </a:lnTo>
                  <a:lnTo>
                    <a:pt x="1838" y="509098"/>
                  </a:lnTo>
                  <a:lnTo>
                    <a:pt x="0" y="554575"/>
                  </a:lnTo>
                  <a:lnTo>
                    <a:pt x="1838" y="600053"/>
                  </a:lnTo>
                  <a:lnTo>
                    <a:pt x="7259" y="644519"/>
                  </a:lnTo>
                  <a:lnTo>
                    <a:pt x="16118" y="687832"/>
                  </a:lnTo>
                  <a:lnTo>
                    <a:pt x="28276" y="729847"/>
                  </a:lnTo>
                  <a:lnTo>
                    <a:pt x="43587" y="770422"/>
                  </a:lnTo>
                  <a:lnTo>
                    <a:pt x="61908" y="809415"/>
                  </a:lnTo>
                  <a:lnTo>
                    <a:pt x="83098" y="846682"/>
                  </a:lnTo>
                  <a:lnTo>
                    <a:pt x="107014" y="882082"/>
                  </a:lnTo>
                  <a:lnTo>
                    <a:pt x="133511" y="915469"/>
                  </a:lnTo>
                  <a:lnTo>
                    <a:pt x="162449" y="946703"/>
                  </a:lnTo>
                  <a:lnTo>
                    <a:pt x="193683" y="975641"/>
                  </a:lnTo>
                  <a:lnTo>
                    <a:pt x="227070" y="1002139"/>
                  </a:lnTo>
                  <a:lnTo>
                    <a:pt x="262470" y="1026054"/>
                  </a:lnTo>
                  <a:lnTo>
                    <a:pt x="299737" y="1047244"/>
                  </a:lnTo>
                  <a:lnTo>
                    <a:pt x="338730" y="1065565"/>
                  </a:lnTo>
                  <a:lnTo>
                    <a:pt x="379307" y="1080876"/>
                  </a:lnTo>
                  <a:lnTo>
                    <a:pt x="421321" y="1093034"/>
                  </a:lnTo>
                  <a:lnTo>
                    <a:pt x="464633" y="1101895"/>
                  </a:lnTo>
                  <a:lnTo>
                    <a:pt x="509099" y="1107315"/>
                  </a:lnTo>
                  <a:lnTo>
                    <a:pt x="554575" y="1109153"/>
                  </a:lnTo>
                  <a:lnTo>
                    <a:pt x="600054" y="1107315"/>
                  </a:lnTo>
                  <a:lnTo>
                    <a:pt x="644521" y="1101895"/>
                  </a:lnTo>
                  <a:lnTo>
                    <a:pt x="687832" y="1093034"/>
                  </a:lnTo>
                  <a:lnTo>
                    <a:pt x="729847" y="1080876"/>
                  </a:lnTo>
                  <a:lnTo>
                    <a:pt x="770422" y="1065565"/>
                  </a:lnTo>
                  <a:lnTo>
                    <a:pt x="809415" y="1047244"/>
                  </a:lnTo>
                  <a:lnTo>
                    <a:pt x="846683" y="1026054"/>
                  </a:lnTo>
                  <a:lnTo>
                    <a:pt x="882082" y="1002139"/>
                  </a:lnTo>
                  <a:lnTo>
                    <a:pt x="915470" y="975641"/>
                  </a:lnTo>
                  <a:lnTo>
                    <a:pt x="946704" y="946703"/>
                  </a:lnTo>
                  <a:lnTo>
                    <a:pt x="975641" y="915469"/>
                  </a:lnTo>
                  <a:lnTo>
                    <a:pt x="1002139" y="882082"/>
                  </a:lnTo>
                  <a:lnTo>
                    <a:pt x="1026054" y="846682"/>
                  </a:lnTo>
                  <a:lnTo>
                    <a:pt x="1047244" y="809415"/>
                  </a:lnTo>
                  <a:lnTo>
                    <a:pt x="1065566" y="770422"/>
                  </a:lnTo>
                  <a:lnTo>
                    <a:pt x="1080876" y="729847"/>
                  </a:lnTo>
                  <a:lnTo>
                    <a:pt x="1093034" y="687832"/>
                  </a:lnTo>
                  <a:lnTo>
                    <a:pt x="1101895" y="644519"/>
                  </a:lnTo>
                  <a:lnTo>
                    <a:pt x="1107315" y="600053"/>
                  </a:lnTo>
                  <a:lnTo>
                    <a:pt x="1109154" y="554575"/>
                  </a:lnTo>
                  <a:lnTo>
                    <a:pt x="1107315" y="509098"/>
                  </a:lnTo>
                  <a:lnTo>
                    <a:pt x="1101895" y="464633"/>
                  </a:lnTo>
                  <a:lnTo>
                    <a:pt x="1093034" y="421321"/>
                  </a:lnTo>
                  <a:lnTo>
                    <a:pt x="1080876" y="379305"/>
                  </a:lnTo>
                  <a:lnTo>
                    <a:pt x="1065566" y="338730"/>
                  </a:lnTo>
                  <a:lnTo>
                    <a:pt x="1047244" y="299737"/>
                  </a:lnTo>
                  <a:lnTo>
                    <a:pt x="1026054" y="262470"/>
                  </a:lnTo>
                  <a:lnTo>
                    <a:pt x="1002139" y="227070"/>
                  </a:lnTo>
                  <a:lnTo>
                    <a:pt x="975641" y="193682"/>
                  </a:lnTo>
                  <a:lnTo>
                    <a:pt x="946704" y="162449"/>
                  </a:lnTo>
                  <a:lnTo>
                    <a:pt x="915470" y="133511"/>
                  </a:lnTo>
                  <a:lnTo>
                    <a:pt x="882082" y="107014"/>
                  </a:lnTo>
                  <a:lnTo>
                    <a:pt x="846683" y="83098"/>
                  </a:lnTo>
                  <a:lnTo>
                    <a:pt x="809415" y="61908"/>
                  </a:lnTo>
                  <a:lnTo>
                    <a:pt x="770422" y="43586"/>
                  </a:lnTo>
                  <a:lnTo>
                    <a:pt x="729847" y="28276"/>
                  </a:lnTo>
                  <a:lnTo>
                    <a:pt x="687832" y="16118"/>
                  </a:lnTo>
                  <a:lnTo>
                    <a:pt x="644521" y="7258"/>
                  </a:lnTo>
                  <a:lnTo>
                    <a:pt x="600054" y="1837"/>
                  </a:lnTo>
                  <a:lnTo>
                    <a:pt x="554575" y="0"/>
                  </a:lnTo>
                  <a:close/>
                </a:path>
              </a:pathLst>
            </a:custGeom>
            <a:solidFill>
              <a:srgbClr val="375F91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4800" y="3606800"/>
              <a:ext cx="373019" cy="3507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83211" y="4005262"/>
              <a:ext cx="293370" cy="0"/>
            </a:xfrm>
            <a:custGeom>
              <a:avLst/>
              <a:gdLst/>
              <a:ahLst/>
              <a:cxnLst/>
              <a:rect l="l" t="t" r="r" b="b"/>
              <a:pathLst>
                <a:path w="293370">
                  <a:moveTo>
                    <a:pt x="0" y="0"/>
                  </a:moveTo>
                  <a:lnTo>
                    <a:pt x="293100" y="0"/>
                  </a:lnTo>
                </a:path>
              </a:pathLst>
            </a:custGeom>
            <a:ln w="24625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3362" y="3560762"/>
              <a:ext cx="547370" cy="701675"/>
            </a:xfrm>
            <a:custGeom>
              <a:avLst/>
              <a:gdLst/>
              <a:ahLst/>
              <a:cxnLst/>
              <a:rect l="l" t="t" r="r" b="b"/>
              <a:pathLst>
                <a:path w="547370" h="701675">
                  <a:moveTo>
                    <a:pt x="269786" y="554583"/>
                  </a:moveTo>
                  <a:lnTo>
                    <a:pt x="264502" y="549275"/>
                  </a:lnTo>
                  <a:lnTo>
                    <a:pt x="75120" y="549275"/>
                  </a:lnTo>
                  <a:lnTo>
                    <a:pt x="69837" y="554583"/>
                  </a:lnTo>
                  <a:lnTo>
                    <a:pt x="69837" y="567651"/>
                  </a:lnTo>
                  <a:lnTo>
                    <a:pt x="75120" y="572973"/>
                  </a:lnTo>
                  <a:lnTo>
                    <a:pt x="264502" y="572973"/>
                  </a:lnTo>
                  <a:lnTo>
                    <a:pt x="269786" y="567651"/>
                  </a:lnTo>
                  <a:lnTo>
                    <a:pt x="269786" y="554583"/>
                  </a:lnTo>
                  <a:close/>
                </a:path>
                <a:path w="547370" h="701675">
                  <a:moveTo>
                    <a:pt x="304203" y="495846"/>
                  </a:moveTo>
                  <a:lnTo>
                    <a:pt x="298970" y="490537"/>
                  </a:lnTo>
                  <a:lnTo>
                    <a:pt x="75095" y="490537"/>
                  </a:lnTo>
                  <a:lnTo>
                    <a:pt x="69837" y="495846"/>
                  </a:lnTo>
                  <a:lnTo>
                    <a:pt x="69837" y="508914"/>
                  </a:lnTo>
                  <a:lnTo>
                    <a:pt x="75095" y="514235"/>
                  </a:lnTo>
                  <a:lnTo>
                    <a:pt x="298970" y="514235"/>
                  </a:lnTo>
                  <a:lnTo>
                    <a:pt x="304203" y="508914"/>
                  </a:lnTo>
                  <a:lnTo>
                    <a:pt x="304203" y="495846"/>
                  </a:lnTo>
                  <a:close/>
                </a:path>
                <a:path w="547370" h="701675">
                  <a:moveTo>
                    <a:pt x="546976" y="333933"/>
                  </a:moveTo>
                  <a:lnTo>
                    <a:pt x="513930" y="333933"/>
                  </a:lnTo>
                  <a:lnTo>
                    <a:pt x="513930" y="35052"/>
                  </a:lnTo>
                  <a:lnTo>
                    <a:pt x="511517" y="23380"/>
                  </a:lnTo>
                  <a:lnTo>
                    <a:pt x="511035" y="21107"/>
                  </a:lnTo>
                  <a:lnTo>
                    <a:pt x="503186" y="9804"/>
                  </a:lnTo>
                  <a:lnTo>
                    <a:pt x="491578" y="2374"/>
                  </a:lnTo>
                  <a:lnTo>
                    <a:pt x="93433" y="0"/>
                  </a:lnTo>
                  <a:lnTo>
                    <a:pt x="90322" y="0"/>
                  </a:lnTo>
                  <a:lnTo>
                    <a:pt x="87376" y="1219"/>
                  </a:lnTo>
                  <a:lnTo>
                    <a:pt x="1206" y="87426"/>
                  </a:lnTo>
                  <a:lnTo>
                    <a:pt x="0" y="90373"/>
                  </a:lnTo>
                  <a:lnTo>
                    <a:pt x="0" y="666013"/>
                  </a:lnTo>
                  <a:lnTo>
                    <a:pt x="2882" y="679970"/>
                  </a:lnTo>
                  <a:lnTo>
                    <a:pt x="10731" y="691273"/>
                  </a:lnTo>
                  <a:lnTo>
                    <a:pt x="22339" y="698703"/>
                  </a:lnTo>
                  <a:lnTo>
                    <a:pt x="478891" y="701065"/>
                  </a:lnTo>
                  <a:lnTo>
                    <a:pt x="492836" y="698182"/>
                  </a:lnTo>
                  <a:lnTo>
                    <a:pt x="504126" y="690321"/>
                  </a:lnTo>
                  <a:lnTo>
                    <a:pt x="511556" y="678713"/>
                  </a:lnTo>
                  <a:lnTo>
                    <a:pt x="511568" y="677710"/>
                  </a:lnTo>
                  <a:lnTo>
                    <a:pt x="513613" y="522452"/>
                  </a:lnTo>
                  <a:lnTo>
                    <a:pt x="490562" y="522452"/>
                  </a:lnTo>
                  <a:lnTo>
                    <a:pt x="490562" y="672465"/>
                  </a:lnTo>
                  <a:lnTo>
                    <a:pt x="485355" y="677710"/>
                  </a:lnTo>
                  <a:lnTo>
                    <a:pt x="28575" y="677710"/>
                  </a:lnTo>
                  <a:lnTo>
                    <a:pt x="23329" y="672465"/>
                  </a:lnTo>
                  <a:lnTo>
                    <a:pt x="23329" y="105156"/>
                  </a:lnTo>
                  <a:lnTo>
                    <a:pt x="70065" y="105156"/>
                  </a:lnTo>
                  <a:lnTo>
                    <a:pt x="84010" y="102273"/>
                  </a:lnTo>
                  <a:lnTo>
                    <a:pt x="95300" y="94411"/>
                  </a:lnTo>
                  <a:lnTo>
                    <a:pt x="102730" y="82804"/>
                  </a:lnTo>
                  <a:lnTo>
                    <a:pt x="102768" y="81788"/>
                  </a:lnTo>
                  <a:lnTo>
                    <a:pt x="39878" y="81788"/>
                  </a:lnTo>
                  <a:lnTo>
                    <a:pt x="81762" y="39878"/>
                  </a:lnTo>
                  <a:lnTo>
                    <a:pt x="104444" y="39878"/>
                  </a:lnTo>
                  <a:lnTo>
                    <a:pt x="105105" y="23380"/>
                  </a:lnTo>
                  <a:lnTo>
                    <a:pt x="485355" y="23380"/>
                  </a:lnTo>
                  <a:lnTo>
                    <a:pt x="490562" y="28600"/>
                  </a:lnTo>
                  <a:lnTo>
                    <a:pt x="490562" y="357314"/>
                  </a:lnTo>
                  <a:lnTo>
                    <a:pt x="332232" y="515607"/>
                  </a:lnTo>
                  <a:lnTo>
                    <a:pt x="329425" y="519938"/>
                  </a:lnTo>
                  <a:lnTo>
                    <a:pt x="301028" y="596087"/>
                  </a:lnTo>
                  <a:lnTo>
                    <a:pt x="299808" y="599795"/>
                  </a:lnTo>
                  <a:lnTo>
                    <a:pt x="299478" y="603719"/>
                  </a:lnTo>
                  <a:lnTo>
                    <a:pt x="299999" y="607593"/>
                  </a:lnTo>
                  <a:lnTo>
                    <a:pt x="75311" y="607593"/>
                  </a:lnTo>
                  <a:lnTo>
                    <a:pt x="70065" y="612825"/>
                  </a:lnTo>
                  <a:lnTo>
                    <a:pt x="70065" y="625741"/>
                  </a:lnTo>
                  <a:lnTo>
                    <a:pt x="75311" y="630961"/>
                  </a:lnTo>
                  <a:lnTo>
                    <a:pt x="327050" y="630961"/>
                  </a:lnTo>
                  <a:lnTo>
                    <a:pt x="332232" y="630148"/>
                  </a:lnTo>
                  <a:lnTo>
                    <a:pt x="334759" y="629399"/>
                  </a:lnTo>
                  <a:lnTo>
                    <a:pt x="392569" y="607834"/>
                  </a:lnTo>
                  <a:lnTo>
                    <a:pt x="325793" y="607834"/>
                  </a:lnTo>
                  <a:lnTo>
                    <a:pt x="324573" y="607555"/>
                  </a:lnTo>
                  <a:lnTo>
                    <a:pt x="323024" y="606044"/>
                  </a:lnTo>
                  <a:lnTo>
                    <a:pt x="322719" y="604964"/>
                  </a:lnTo>
                  <a:lnTo>
                    <a:pt x="344957" y="545223"/>
                  </a:lnTo>
                  <a:lnTo>
                    <a:pt x="401815" y="545223"/>
                  </a:lnTo>
                  <a:lnTo>
                    <a:pt x="406412" y="540613"/>
                  </a:lnTo>
                  <a:lnTo>
                    <a:pt x="373392" y="540613"/>
                  </a:lnTo>
                  <a:lnTo>
                    <a:pt x="356870" y="524129"/>
                  </a:lnTo>
                  <a:lnTo>
                    <a:pt x="546976" y="333933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9167" y="3919606"/>
              <a:ext cx="328310" cy="2489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86755" y="3886564"/>
              <a:ext cx="281305" cy="215265"/>
            </a:xfrm>
            <a:custGeom>
              <a:avLst/>
              <a:gdLst/>
              <a:ahLst/>
              <a:cxnLst/>
              <a:rect l="l" t="t" r="r" b="b"/>
              <a:pathLst>
                <a:path w="281304" h="215264">
                  <a:moveTo>
                    <a:pt x="214699" y="0"/>
                  </a:moveTo>
                  <a:lnTo>
                    <a:pt x="181700" y="0"/>
                  </a:lnTo>
                  <a:lnTo>
                    <a:pt x="198212" y="16551"/>
                  </a:lnTo>
                  <a:lnTo>
                    <a:pt x="0" y="214811"/>
                  </a:lnTo>
                  <a:lnTo>
                    <a:pt x="33031" y="214811"/>
                  </a:lnTo>
                  <a:lnTo>
                    <a:pt x="214725" y="33041"/>
                  </a:lnTo>
                  <a:lnTo>
                    <a:pt x="280722" y="33041"/>
                  </a:lnTo>
                  <a:lnTo>
                    <a:pt x="247719" y="33028"/>
                  </a:lnTo>
                  <a:lnTo>
                    <a:pt x="214699" y="0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7295" y="3790417"/>
              <a:ext cx="185577" cy="1291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389892" y="3600629"/>
              <a:ext cx="27940" cy="41910"/>
            </a:xfrm>
            <a:custGeom>
              <a:avLst/>
              <a:gdLst/>
              <a:ahLst/>
              <a:cxnLst/>
              <a:rect l="l" t="t" r="r" b="b"/>
              <a:pathLst>
                <a:path w="27939" h="41910">
                  <a:moveTo>
                    <a:pt x="27918" y="0"/>
                  </a:moveTo>
                  <a:lnTo>
                    <a:pt x="5240" y="0"/>
                  </a:lnTo>
                  <a:lnTo>
                    <a:pt x="5240" y="36697"/>
                  </a:lnTo>
                  <a:lnTo>
                    <a:pt x="0" y="41910"/>
                  </a:lnTo>
                  <a:lnTo>
                    <a:pt x="26247" y="41910"/>
                  </a:lnTo>
                  <a:lnTo>
                    <a:pt x="27918" y="0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76225" y="2543175"/>
            <a:ext cx="833438" cy="832009"/>
            <a:chOff x="368300" y="3390900"/>
            <a:chExt cx="1111250" cy="1109345"/>
          </a:xfrm>
        </p:grpSpPr>
        <p:sp>
          <p:nvSpPr>
            <p:cNvPr id="23" name="object 23"/>
            <p:cNvSpPr/>
            <p:nvPr/>
          </p:nvSpPr>
          <p:spPr>
            <a:xfrm>
              <a:off x="368300" y="3390900"/>
              <a:ext cx="1111250" cy="1109345"/>
            </a:xfrm>
            <a:custGeom>
              <a:avLst/>
              <a:gdLst/>
              <a:ahLst/>
              <a:cxnLst/>
              <a:rect l="l" t="t" r="r" b="b"/>
              <a:pathLst>
                <a:path w="1111250" h="1109345">
                  <a:moveTo>
                    <a:pt x="555369" y="0"/>
                  </a:moveTo>
                  <a:lnTo>
                    <a:pt x="509820" y="1838"/>
                  </a:lnTo>
                  <a:lnTo>
                    <a:pt x="465285" y="7259"/>
                  </a:lnTo>
                  <a:lnTo>
                    <a:pt x="421908" y="16118"/>
                  </a:lnTo>
                  <a:lnTo>
                    <a:pt x="379830" y="28276"/>
                  </a:lnTo>
                  <a:lnTo>
                    <a:pt x="339194" y="43587"/>
                  </a:lnTo>
                  <a:lnTo>
                    <a:pt x="300145" y="61908"/>
                  </a:lnTo>
                  <a:lnTo>
                    <a:pt x="262824" y="83098"/>
                  </a:lnTo>
                  <a:lnTo>
                    <a:pt x="227374" y="107014"/>
                  </a:lnTo>
                  <a:lnTo>
                    <a:pt x="193940" y="133511"/>
                  </a:lnTo>
                  <a:lnTo>
                    <a:pt x="162663" y="162449"/>
                  </a:lnTo>
                  <a:lnTo>
                    <a:pt x="133686" y="193683"/>
                  </a:lnTo>
                  <a:lnTo>
                    <a:pt x="107153" y="227070"/>
                  </a:lnTo>
                  <a:lnTo>
                    <a:pt x="83207" y="262470"/>
                  </a:lnTo>
                  <a:lnTo>
                    <a:pt x="61988" y="299737"/>
                  </a:lnTo>
                  <a:lnTo>
                    <a:pt x="43642" y="338730"/>
                  </a:lnTo>
                  <a:lnTo>
                    <a:pt x="28312" y="379307"/>
                  </a:lnTo>
                  <a:lnTo>
                    <a:pt x="16140" y="421321"/>
                  </a:lnTo>
                  <a:lnTo>
                    <a:pt x="7268" y="464633"/>
                  </a:lnTo>
                  <a:lnTo>
                    <a:pt x="1840" y="509099"/>
                  </a:lnTo>
                  <a:lnTo>
                    <a:pt x="0" y="554575"/>
                  </a:lnTo>
                  <a:lnTo>
                    <a:pt x="1840" y="600054"/>
                  </a:lnTo>
                  <a:lnTo>
                    <a:pt x="7268" y="644521"/>
                  </a:lnTo>
                  <a:lnTo>
                    <a:pt x="16140" y="687832"/>
                  </a:lnTo>
                  <a:lnTo>
                    <a:pt x="28312" y="729847"/>
                  </a:lnTo>
                  <a:lnTo>
                    <a:pt x="43642" y="770422"/>
                  </a:lnTo>
                  <a:lnTo>
                    <a:pt x="61988" y="809415"/>
                  </a:lnTo>
                  <a:lnTo>
                    <a:pt x="83207" y="846683"/>
                  </a:lnTo>
                  <a:lnTo>
                    <a:pt x="107153" y="882082"/>
                  </a:lnTo>
                  <a:lnTo>
                    <a:pt x="133686" y="915470"/>
                  </a:lnTo>
                  <a:lnTo>
                    <a:pt x="162663" y="946704"/>
                  </a:lnTo>
                  <a:lnTo>
                    <a:pt x="193940" y="975641"/>
                  </a:lnTo>
                  <a:lnTo>
                    <a:pt x="227374" y="1002139"/>
                  </a:lnTo>
                  <a:lnTo>
                    <a:pt x="262824" y="1026054"/>
                  </a:lnTo>
                  <a:lnTo>
                    <a:pt x="300145" y="1047244"/>
                  </a:lnTo>
                  <a:lnTo>
                    <a:pt x="339194" y="1065566"/>
                  </a:lnTo>
                  <a:lnTo>
                    <a:pt x="379830" y="1080876"/>
                  </a:lnTo>
                  <a:lnTo>
                    <a:pt x="421908" y="1093034"/>
                  </a:lnTo>
                  <a:lnTo>
                    <a:pt x="465285" y="1101895"/>
                  </a:lnTo>
                  <a:lnTo>
                    <a:pt x="509820" y="1107315"/>
                  </a:lnTo>
                  <a:lnTo>
                    <a:pt x="555369" y="1109154"/>
                  </a:lnTo>
                  <a:lnTo>
                    <a:pt x="600919" y="1107315"/>
                  </a:lnTo>
                  <a:lnTo>
                    <a:pt x="645454" y="1101895"/>
                  </a:lnTo>
                  <a:lnTo>
                    <a:pt x="688832" y="1093034"/>
                  </a:lnTo>
                  <a:lnTo>
                    <a:pt x="730910" y="1080876"/>
                  </a:lnTo>
                  <a:lnTo>
                    <a:pt x="771545" y="1065566"/>
                  </a:lnTo>
                  <a:lnTo>
                    <a:pt x="810595" y="1047244"/>
                  </a:lnTo>
                  <a:lnTo>
                    <a:pt x="847916" y="1026054"/>
                  </a:lnTo>
                  <a:lnTo>
                    <a:pt x="883365" y="1002139"/>
                  </a:lnTo>
                  <a:lnTo>
                    <a:pt x="916800" y="975641"/>
                  </a:lnTo>
                  <a:lnTo>
                    <a:pt x="948076" y="946704"/>
                  </a:lnTo>
                  <a:lnTo>
                    <a:pt x="977054" y="915470"/>
                  </a:lnTo>
                  <a:lnTo>
                    <a:pt x="1003587" y="882082"/>
                  </a:lnTo>
                  <a:lnTo>
                    <a:pt x="1027532" y="846683"/>
                  </a:lnTo>
                  <a:lnTo>
                    <a:pt x="1048752" y="809415"/>
                  </a:lnTo>
                  <a:lnTo>
                    <a:pt x="1067097" y="770422"/>
                  </a:lnTo>
                  <a:lnTo>
                    <a:pt x="1082427" y="729847"/>
                  </a:lnTo>
                  <a:lnTo>
                    <a:pt x="1094600" y="687832"/>
                  </a:lnTo>
                  <a:lnTo>
                    <a:pt x="1103472" y="644521"/>
                  </a:lnTo>
                  <a:lnTo>
                    <a:pt x="1108900" y="600054"/>
                  </a:lnTo>
                  <a:lnTo>
                    <a:pt x="1110740" y="554575"/>
                  </a:lnTo>
                  <a:lnTo>
                    <a:pt x="1108900" y="509099"/>
                  </a:lnTo>
                  <a:lnTo>
                    <a:pt x="1103472" y="464633"/>
                  </a:lnTo>
                  <a:lnTo>
                    <a:pt x="1094600" y="421321"/>
                  </a:lnTo>
                  <a:lnTo>
                    <a:pt x="1082427" y="379307"/>
                  </a:lnTo>
                  <a:lnTo>
                    <a:pt x="1067097" y="338730"/>
                  </a:lnTo>
                  <a:lnTo>
                    <a:pt x="1048752" y="299737"/>
                  </a:lnTo>
                  <a:lnTo>
                    <a:pt x="1027532" y="262470"/>
                  </a:lnTo>
                  <a:lnTo>
                    <a:pt x="1003587" y="227070"/>
                  </a:lnTo>
                  <a:lnTo>
                    <a:pt x="977054" y="193683"/>
                  </a:lnTo>
                  <a:lnTo>
                    <a:pt x="948076" y="162449"/>
                  </a:lnTo>
                  <a:lnTo>
                    <a:pt x="916800" y="133511"/>
                  </a:lnTo>
                  <a:lnTo>
                    <a:pt x="883365" y="107014"/>
                  </a:lnTo>
                  <a:lnTo>
                    <a:pt x="847916" y="83098"/>
                  </a:lnTo>
                  <a:lnTo>
                    <a:pt x="810595" y="61908"/>
                  </a:lnTo>
                  <a:lnTo>
                    <a:pt x="771545" y="43587"/>
                  </a:lnTo>
                  <a:lnTo>
                    <a:pt x="730910" y="28276"/>
                  </a:lnTo>
                  <a:lnTo>
                    <a:pt x="688832" y="16118"/>
                  </a:lnTo>
                  <a:lnTo>
                    <a:pt x="645454" y="7259"/>
                  </a:lnTo>
                  <a:lnTo>
                    <a:pt x="600919" y="1838"/>
                  </a:lnTo>
                  <a:lnTo>
                    <a:pt x="555369" y="0"/>
                  </a:lnTo>
                  <a:close/>
                </a:path>
              </a:pathLst>
            </a:custGeom>
            <a:solidFill>
              <a:srgbClr val="375F91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82599" y="3589337"/>
              <a:ext cx="739775" cy="620395"/>
            </a:xfrm>
            <a:custGeom>
              <a:avLst/>
              <a:gdLst/>
              <a:ahLst/>
              <a:cxnLst/>
              <a:rect l="l" t="t" r="r" b="b"/>
              <a:pathLst>
                <a:path w="739775" h="620395">
                  <a:moveTo>
                    <a:pt x="620280" y="603415"/>
                  </a:moveTo>
                  <a:lnTo>
                    <a:pt x="615429" y="598576"/>
                  </a:lnTo>
                  <a:lnTo>
                    <a:pt x="437934" y="598576"/>
                  </a:lnTo>
                  <a:lnTo>
                    <a:pt x="444119" y="587489"/>
                  </a:lnTo>
                  <a:lnTo>
                    <a:pt x="447306" y="574941"/>
                  </a:lnTo>
                  <a:lnTo>
                    <a:pt x="446735" y="560857"/>
                  </a:lnTo>
                  <a:lnTo>
                    <a:pt x="443382" y="548728"/>
                  </a:lnTo>
                  <a:lnTo>
                    <a:pt x="437413" y="538353"/>
                  </a:lnTo>
                  <a:lnTo>
                    <a:pt x="448614" y="531304"/>
                  </a:lnTo>
                  <a:lnTo>
                    <a:pt x="458127" y="522084"/>
                  </a:lnTo>
                  <a:lnTo>
                    <a:pt x="465340" y="511009"/>
                  </a:lnTo>
                  <a:lnTo>
                    <a:pt x="469671" y="498424"/>
                  </a:lnTo>
                  <a:lnTo>
                    <a:pt x="469696" y="482930"/>
                  </a:lnTo>
                  <a:lnTo>
                    <a:pt x="467169" y="470496"/>
                  </a:lnTo>
                  <a:lnTo>
                    <a:pt x="462330" y="460400"/>
                  </a:lnTo>
                  <a:lnTo>
                    <a:pt x="472338" y="452120"/>
                  </a:lnTo>
                  <a:lnTo>
                    <a:pt x="481152" y="442328"/>
                  </a:lnTo>
                  <a:lnTo>
                    <a:pt x="488086" y="431203"/>
                  </a:lnTo>
                  <a:lnTo>
                    <a:pt x="492467" y="418858"/>
                  </a:lnTo>
                  <a:lnTo>
                    <a:pt x="492671" y="403009"/>
                  </a:lnTo>
                  <a:lnTo>
                    <a:pt x="490385" y="390486"/>
                  </a:lnTo>
                  <a:lnTo>
                    <a:pt x="485838" y="380479"/>
                  </a:lnTo>
                  <a:lnTo>
                    <a:pt x="489940" y="372783"/>
                  </a:lnTo>
                  <a:lnTo>
                    <a:pt x="515086" y="340029"/>
                  </a:lnTo>
                  <a:lnTo>
                    <a:pt x="516712" y="327240"/>
                  </a:lnTo>
                  <a:lnTo>
                    <a:pt x="514096" y="312610"/>
                  </a:lnTo>
                  <a:lnTo>
                    <a:pt x="488086" y="281813"/>
                  </a:lnTo>
                  <a:lnTo>
                    <a:pt x="401586" y="275932"/>
                  </a:lnTo>
                  <a:lnTo>
                    <a:pt x="401586" y="263702"/>
                  </a:lnTo>
                  <a:lnTo>
                    <a:pt x="400062" y="249250"/>
                  </a:lnTo>
                  <a:lnTo>
                    <a:pt x="395668" y="235839"/>
                  </a:lnTo>
                  <a:lnTo>
                    <a:pt x="388734" y="223799"/>
                  </a:lnTo>
                  <a:lnTo>
                    <a:pt x="382651" y="216916"/>
                  </a:lnTo>
                  <a:lnTo>
                    <a:pt x="379603" y="213461"/>
                  </a:lnTo>
                  <a:lnTo>
                    <a:pt x="368566" y="205143"/>
                  </a:lnTo>
                  <a:lnTo>
                    <a:pt x="355981" y="199161"/>
                  </a:lnTo>
                  <a:lnTo>
                    <a:pt x="342138" y="195846"/>
                  </a:lnTo>
                  <a:lnTo>
                    <a:pt x="243928" y="195262"/>
                  </a:lnTo>
                  <a:lnTo>
                    <a:pt x="205790" y="200240"/>
                  </a:lnTo>
                  <a:lnTo>
                    <a:pt x="170205" y="214795"/>
                  </a:lnTo>
                  <a:lnTo>
                    <a:pt x="95250" y="258572"/>
                  </a:lnTo>
                  <a:lnTo>
                    <a:pt x="83807" y="264490"/>
                  </a:lnTo>
                  <a:lnTo>
                    <a:pt x="46901" y="274942"/>
                  </a:lnTo>
                  <a:lnTo>
                    <a:pt x="10807" y="275932"/>
                  </a:lnTo>
                  <a:lnTo>
                    <a:pt x="4838" y="275932"/>
                  </a:lnTo>
                  <a:lnTo>
                    <a:pt x="0" y="280771"/>
                  </a:lnTo>
                  <a:lnTo>
                    <a:pt x="0" y="292735"/>
                  </a:lnTo>
                  <a:lnTo>
                    <a:pt x="4838" y="297573"/>
                  </a:lnTo>
                  <a:lnTo>
                    <a:pt x="31089" y="297573"/>
                  </a:lnTo>
                  <a:lnTo>
                    <a:pt x="43954" y="297014"/>
                  </a:lnTo>
                  <a:lnTo>
                    <a:pt x="81457" y="288772"/>
                  </a:lnTo>
                  <a:lnTo>
                    <a:pt x="179768" y="234264"/>
                  </a:lnTo>
                  <a:lnTo>
                    <a:pt x="191211" y="228346"/>
                  </a:lnTo>
                  <a:lnTo>
                    <a:pt x="228117" y="217893"/>
                  </a:lnTo>
                  <a:lnTo>
                    <a:pt x="335153" y="217220"/>
                  </a:lnTo>
                  <a:lnTo>
                    <a:pt x="347433" y="219125"/>
                  </a:lnTo>
                  <a:lnTo>
                    <a:pt x="376809" y="246773"/>
                  </a:lnTo>
                  <a:lnTo>
                    <a:pt x="379971" y="275932"/>
                  </a:lnTo>
                  <a:lnTo>
                    <a:pt x="269684" y="275932"/>
                  </a:lnTo>
                  <a:lnTo>
                    <a:pt x="264845" y="280771"/>
                  </a:lnTo>
                  <a:lnTo>
                    <a:pt x="264845" y="292735"/>
                  </a:lnTo>
                  <a:lnTo>
                    <a:pt x="269684" y="297573"/>
                  </a:lnTo>
                  <a:lnTo>
                    <a:pt x="463321" y="297573"/>
                  </a:lnTo>
                  <a:lnTo>
                    <a:pt x="477418" y="300710"/>
                  </a:lnTo>
                  <a:lnTo>
                    <a:pt x="488391" y="309067"/>
                  </a:lnTo>
                  <a:lnTo>
                    <a:pt x="494436" y="321068"/>
                  </a:lnTo>
                  <a:lnTo>
                    <a:pt x="493560" y="335546"/>
                  </a:lnTo>
                  <a:lnTo>
                    <a:pt x="488467" y="345719"/>
                  </a:lnTo>
                  <a:lnTo>
                    <a:pt x="481380" y="353314"/>
                  </a:lnTo>
                  <a:lnTo>
                    <a:pt x="473786" y="356590"/>
                  </a:lnTo>
                  <a:lnTo>
                    <a:pt x="407835" y="356590"/>
                  </a:lnTo>
                  <a:lnTo>
                    <a:pt x="402983" y="361442"/>
                  </a:lnTo>
                  <a:lnTo>
                    <a:pt x="402983" y="373380"/>
                  </a:lnTo>
                  <a:lnTo>
                    <a:pt x="407835" y="378231"/>
                  </a:lnTo>
                  <a:lnTo>
                    <a:pt x="450761" y="378231"/>
                  </a:lnTo>
                  <a:lnTo>
                    <a:pt x="458355" y="381508"/>
                  </a:lnTo>
                  <a:lnTo>
                    <a:pt x="469595" y="393357"/>
                  </a:lnTo>
                  <a:lnTo>
                    <a:pt x="472465" y="401129"/>
                  </a:lnTo>
                  <a:lnTo>
                    <a:pt x="472020" y="409333"/>
                  </a:lnTo>
                  <a:lnTo>
                    <a:pt x="467956" y="422186"/>
                  </a:lnTo>
                  <a:lnTo>
                    <a:pt x="458381" y="431901"/>
                  </a:lnTo>
                  <a:lnTo>
                    <a:pt x="445096" y="436905"/>
                  </a:lnTo>
                  <a:lnTo>
                    <a:pt x="384822" y="437248"/>
                  </a:lnTo>
                  <a:lnTo>
                    <a:pt x="379971" y="442087"/>
                  </a:lnTo>
                  <a:lnTo>
                    <a:pt x="379971" y="454050"/>
                  </a:lnTo>
                  <a:lnTo>
                    <a:pt x="384822" y="458889"/>
                  </a:lnTo>
                  <a:lnTo>
                    <a:pt x="427748" y="458889"/>
                  </a:lnTo>
                  <a:lnTo>
                    <a:pt x="435330" y="462153"/>
                  </a:lnTo>
                  <a:lnTo>
                    <a:pt x="446570" y="474014"/>
                  </a:lnTo>
                  <a:lnTo>
                    <a:pt x="449440" y="481799"/>
                  </a:lnTo>
                  <a:lnTo>
                    <a:pt x="449008" y="489991"/>
                  </a:lnTo>
                  <a:lnTo>
                    <a:pt x="444931" y="502843"/>
                  </a:lnTo>
                  <a:lnTo>
                    <a:pt x="435368" y="512559"/>
                  </a:lnTo>
                  <a:lnTo>
                    <a:pt x="422084" y="517563"/>
                  </a:lnTo>
                  <a:lnTo>
                    <a:pt x="361797" y="517906"/>
                  </a:lnTo>
                  <a:lnTo>
                    <a:pt x="356946" y="522744"/>
                  </a:lnTo>
                  <a:lnTo>
                    <a:pt x="356946" y="534695"/>
                  </a:lnTo>
                  <a:lnTo>
                    <a:pt x="361797" y="539546"/>
                  </a:lnTo>
                  <a:lnTo>
                    <a:pt x="404710" y="539546"/>
                  </a:lnTo>
                  <a:lnTo>
                    <a:pt x="412305" y="542810"/>
                  </a:lnTo>
                  <a:lnTo>
                    <a:pt x="423545" y="554685"/>
                  </a:lnTo>
                  <a:lnTo>
                    <a:pt x="426402" y="562457"/>
                  </a:lnTo>
                  <a:lnTo>
                    <a:pt x="425983" y="570661"/>
                  </a:lnTo>
                  <a:lnTo>
                    <a:pt x="421906" y="583501"/>
                  </a:lnTo>
                  <a:lnTo>
                    <a:pt x="412343" y="593217"/>
                  </a:lnTo>
                  <a:lnTo>
                    <a:pt x="399059" y="598220"/>
                  </a:lnTo>
                  <a:lnTo>
                    <a:pt x="273583" y="598576"/>
                  </a:lnTo>
                  <a:lnTo>
                    <a:pt x="235407" y="594842"/>
                  </a:lnTo>
                  <a:lnTo>
                    <a:pt x="198767" y="583742"/>
                  </a:lnTo>
                  <a:lnTo>
                    <a:pt x="170561" y="571284"/>
                  </a:lnTo>
                  <a:lnTo>
                    <a:pt x="158648" y="566394"/>
                  </a:lnTo>
                  <a:lnTo>
                    <a:pt x="121818" y="556107"/>
                  </a:lnTo>
                  <a:lnTo>
                    <a:pt x="83616" y="552475"/>
                  </a:lnTo>
                  <a:lnTo>
                    <a:pt x="4838" y="552475"/>
                  </a:lnTo>
                  <a:lnTo>
                    <a:pt x="0" y="557326"/>
                  </a:lnTo>
                  <a:lnTo>
                    <a:pt x="0" y="569277"/>
                  </a:lnTo>
                  <a:lnTo>
                    <a:pt x="4838" y="574116"/>
                  </a:lnTo>
                  <a:lnTo>
                    <a:pt x="82016" y="574116"/>
                  </a:lnTo>
                  <a:lnTo>
                    <a:pt x="94894" y="574535"/>
                  </a:lnTo>
                  <a:lnTo>
                    <a:pt x="132600" y="580720"/>
                  </a:lnTo>
                  <a:lnTo>
                    <a:pt x="178663" y="598576"/>
                  </a:lnTo>
                  <a:lnTo>
                    <a:pt x="4838" y="598576"/>
                  </a:lnTo>
                  <a:lnTo>
                    <a:pt x="0" y="603415"/>
                  </a:lnTo>
                  <a:lnTo>
                    <a:pt x="0" y="615365"/>
                  </a:lnTo>
                  <a:lnTo>
                    <a:pt x="4838" y="620204"/>
                  </a:lnTo>
                  <a:lnTo>
                    <a:pt x="615429" y="620204"/>
                  </a:lnTo>
                  <a:lnTo>
                    <a:pt x="620280" y="615365"/>
                  </a:lnTo>
                  <a:lnTo>
                    <a:pt x="620280" y="603415"/>
                  </a:lnTo>
                  <a:close/>
                </a:path>
                <a:path w="739775" h="620395">
                  <a:moveTo>
                    <a:pt x="739241" y="346760"/>
                  </a:moveTo>
                  <a:lnTo>
                    <a:pt x="738149" y="337845"/>
                  </a:lnTo>
                  <a:lnTo>
                    <a:pt x="734910" y="334200"/>
                  </a:lnTo>
                  <a:lnTo>
                    <a:pt x="591197" y="298627"/>
                  </a:lnTo>
                  <a:lnTo>
                    <a:pt x="664959" y="191541"/>
                  </a:lnTo>
                  <a:lnTo>
                    <a:pt x="675170" y="176707"/>
                  </a:lnTo>
                  <a:lnTo>
                    <a:pt x="675170" y="171831"/>
                  </a:lnTo>
                  <a:lnTo>
                    <a:pt x="670064" y="164414"/>
                  </a:lnTo>
                  <a:lnTo>
                    <a:pt x="665505" y="162699"/>
                  </a:lnTo>
                  <a:lnTo>
                    <a:pt x="521716" y="197980"/>
                  </a:lnTo>
                  <a:lnTo>
                    <a:pt x="535800" y="81076"/>
                  </a:lnTo>
                  <a:lnTo>
                    <a:pt x="539419" y="50990"/>
                  </a:lnTo>
                  <a:lnTo>
                    <a:pt x="537146" y="46659"/>
                  </a:lnTo>
                  <a:lnTo>
                    <a:pt x="529196" y="42506"/>
                  </a:lnTo>
                  <a:lnTo>
                    <a:pt x="524332" y="43091"/>
                  </a:lnTo>
                  <a:lnTo>
                    <a:pt x="413423" y="141135"/>
                  </a:lnTo>
                  <a:lnTo>
                    <a:pt x="375412" y="41224"/>
                  </a:lnTo>
                  <a:lnTo>
                    <a:pt x="360781" y="2781"/>
                  </a:lnTo>
                  <a:lnTo>
                    <a:pt x="356755" y="0"/>
                  </a:lnTo>
                  <a:lnTo>
                    <a:pt x="347776" y="0"/>
                  </a:lnTo>
                  <a:lnTo>
                    <a:pt x="343750" y="2781"/>
                  </a:lnTo>
                  <a:lnTo>
                    <a:pt x="291109" y="141135"/>
                  </a:lnTo>
                  <a:lnTo>
                    <a:pt x="223177" y="81076"/>
                  </a:lnTo>
                  <a:lnTo>
                    <a:pt x="180200" y="43091"/>
                  </a:lnTo>
                  <a:lnTo>
                    <a:pt x="175348" y="42506"/>
                  </a:lnTo>
                  <a:lnTo>
                    <a:pt x="167386" y="46659"/>
                  </a:lnTo>
                  <a:lnTo>
                    <a:pt x="165100" y="50990"/>
                  </a:lnTo>
                  <a:lnTo>
                    <a:pt x="179819" y="173050"/>
                  </a:lnTo>
                  <a:lnTo>
                    <a:pt x="185191" y="177292"/>
                  </a:lnTo>
                  <a:lnTo>
                    <a:pt x="197065" y="175856"/>
                  </a:lnTo>
                  <a:lnTo>
                    <a:pt x="201295" y="170459"/>
                  </a:lnTo>
                  <a:lnTo>
                    <a:pt x="190525" y="81076"/>
                  </a:lnTo>
                  <a:lnTo>
                    <a:pt x="291147" y="170053"/>
                  </a:lnTo>
                  <a:lnTo>
                    <a:pt x="352259" y="41224"/>
                  </a:lnTo>
                  <a:lnTo>
                    <a:pt x="400024" y="166763"/>
                  </a:lnTo>
                  <a:lnTo>
                    <a:pt x="402831" y="169265"/>
                  </a:lnTo>
                  <a:lnTo>
                    <a:pt x="409740" y="170942"/>
                  </a:lnTo>
                  <a:lnTo>
                    <a:pt x="413372" y="170053"/>
                  </a:lnTo>
                  <a:lnTo>
                    <a:pt x="446087" y="141135"/>
                  </a:lnTo>
                  <a:lnTo>
                    <a:pt x="513994" y="81076"/>
                  </a:lnTo>
                  <a:lnTo>
                    <a:pt x="497954" y="214426"/>
                  </a:lnTo>
                  <a:lnTo>
                    <a:pt x="499275" y="217970"/>
                  </a:lnTo>
                  <a:lnTo>
                    <a:pt x="504609" y="222643"/>
                  </a:lnTo>
                  <a:lnTo>
                    <a:pt x="508241" y="223558"/>
                  </a:lnTo>
                  <a:lnTo>
                    <a:pt x="612457" y="197980"/>
                  </a:lnTo>
                  <a:lnTo>
                    <a:pt x="638683" y="191541"/>
                  </a:lnTo>
                  <a:lnTo>
                    <a:pt x="562495" y="302145"/>
                  </a:lnTo>
                  <a:lnTo>
                    <a:pt x="562063" y="305866"/>
                  </a:lnTo>
                  <a:lnTo>
                    <a:pt x="564565" y="312521"/>
                  </a:lnTo>
                  <a:lnTo>
                    <a:pt x="567372" y="315010"/>
                  </a:lnTo>
                  <a:lnTo>
                    <a:pt x="697750" y="347294"/>
                  </a:lnTo>
                  <a:lnTo>
                    <a:pt x="578891" y="409816"/>
                  </a:lnTo>
                  <a:lnTo>
                    <a:pt x="576770" y="412902"/>
                  </a:lnTo>
                  <a:lnTo>
                    <a:pt x="575894" y="419963"/>
                  </a:lnTo>
                  <a:lnTo>
                    <a:pt x="577227" y="423468"/>
                  </a:lnTo>
                  <a:lnTo>
                    <a:pt x="677672" y="512635"/>
                  </a:lnTo>
                  <a:lnTo>
                    <a:pt x="543369" y="512775"/>
                  </a:lnTo>
                  <a:lnTo>
                    <a:pt x="540029" y="514527"/>
                  </a:lnTo>
                  <a:lnTo>
                    <a:pt x="536016" y="520357"/>
                  </a:lnTo>
                  <a:lnTo>
                    <a:pt x="535546" y="524090"/>
                  </a:lnTo>
                  <a:lnTo>
                    <a:pt x="553605" y="571855"/>
                  </a:lnTo>
                  <a:lnTo>
                    <a:pt x="557733" y="574522"/>
                  </a:lnTo>
                  <a:lnTo>
                    <a:pt x="563372" y="574522"/>
                  </a:lnTo>
                  <a:lnTo>
                    <a:pt x="564654" y="574294"/>
                  </a:lnTo>
                  <a:lnTo>
                    <a:pt x="571500" y="571703"/>
                  </a:lnTo>
                  <a:lnTo>
                    <a:pt x="574319" y="565467"/>
                  </a:lnTo>
                  <a:lnTo>
                    <a:pt x="562571" y="534390"/>
                  </a:lnTo>
                  <a:lnTo>
                    <a:pt x="710615" y="534238"/>
                  </a:lnTo>
                  <a:lnTo>
                    <a:pt x="714641" y="531456"/>
                  </a:lnTo>
                  <a:lnTo>
                    <a:pt x="717816" y="523074"/>
                  </a:lnTo>
                  <a:lnTo>
                    <a:pt x="716648" y="518325"/>
                  </a:lnTo>
                  <a:lnTo>
                    <a:pt x="605942" y="420039"/>
                  </a:lnTo>
                  <a:lnTo>
                    <a:pt x="736968" y="351091"/>
                  </a:lnTo>
                  <a:lnTo>
                    <a:pt x="739241" y="346760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2775" y="3751262"/>
              <a:ext cx="115851" cy="78953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76225" y="4015977"/>
            <a:ext cx="833438" cy="833438"/>
            <a:chOff x="368300" y="5354636"/>
            <a:chExt cx="1111250" cy="1111250"/>
          </a:xfrm>
        </p:grpSpPr>
        <p:sp>
          <p:nvSpPr>
            <p:cNvPr id="27" name="object 27"/>
            <p:cNvSpPr/>
            <p:nvPr/>
          </p:nvSpPr>
          <p:spPr>
            <a:xfrm>
              <a:off x="368300" y="5354636"/>
              <a:ext cx="1111250" cy="1111250"/>
            </a:xfrm>
            <a:custGeom>
              <a:avLst/>
              <a:gdLst/>
              <a:ahLst/>
              <a:cxnLst/>
              <a:rect l="l" t="t" r="r" b="b"/>
              <a:pathLst>
                <a:path w="1111250" h="1111250">
                  <a:moveTo>
                    <a:pt x="555369" y="0"/>
                  </a:moveTo>
                  <a:lnTo>
                    <a:pt x="509820" y="1840"/>
                  </a:lnTo>
                  <a:lnTo>
                    <a:pt x="465285" y="7268"/>
                  </a:lnTo>
                  <a:lnTo>
                    <a:pt x="421908" y="16140"/>
                  </a:lnTo>
                  <a:lnTo>
                    <a:pt x="379830" y="28313"/>
                  </a:lnTo>
                  <a:lnTo>
                    <a:pt x="339194" y="43643"/>
                  </a:lnTo>
                  <a:lnTo>
                    <a:pt x="300145" y="61989"/>
                  </a:lnTo>
                  <a:lnTo>
                    <a:pt x="262824" y="83207"/>
                  </a:lnTo>
                  <a:lnTo>
                    <a:pt x="227374" y="107153"/>
                  </a:lnTo>
                  <a:lnTo>
                    <a:pt x="193940" y="133687"/>
                  </a:lnTo>
                  <a:lnTo>
                    <a:pt x="162663" y="162664"/>
                  </a:lnTo>
                  <a:lnTo>
                    <a:pt x="133686" y="193941"/>
                  </a:lnTo>
                  <a:lnTo>
                    <a:pt x="107153" y="227375"/>
                  </a:lnTo>
                  <a:lnTo>
                    <a:pt x="83207" y="262825"/>
                  </a:lnTo>
                  <a:lnTo>
                    <a:pt x="61988" y="300145"/>
                  </a:lnTo>
                  <a:lnTo>
                    <a:pt x="43642" y="339195"/>
                  </a:lnTo>
                  <a:lnTo>
                    <a:pt x="28312" y="379830"/>
                  </a:lnTo>
                  <a:lnTo>
                    <a:pt x="16140" y="421909"/>
                  </a:lnTo>
                  <a:lnTo>
                    <a:pt x="7268" y="465286"/>
                  </a:lnTo>
                  <a:lnTo>
                    <a:pt x="1840" y="509821"/>
                  </a:lnTo>
                  <a:lnTo>
                    <a:pt x="0" y="555370"/>
                  </a:lnTo>
                  <a:lnTo>
                    <a:pt x="1840" y="600920"/>
                  </a:lnTo>
                  <a:lnTo>
                    <a:pt x="7268" y="645455"/>
                  </a:lnTo>
                  <a:lnTo>
                    <a:pt x="16140" y="688833"/>
                  </a:lnTo>
                  <a:lnTo>
                    <a:pt x="28312" y="730911"/>
                  </a:lnTo>
                  <a:lnTo>
                    <a:pt x="43642" y="771546"/>
                  </a:lnTo>
                  <a:lnTo>
                    <a:pt x="61988" y="810596"/>
                  </a:lnTo>
                  <a:lnTo>
                    <a:pt x="83207" y="847917"/>
                  </a:lnTo>
                  <a:lnTo>
                    <a:pt x="107153" y="883366"/>
                  </a:lnTo>
                  <a:lnTo>
                    <a:pt x="133686" y="916801"/>
                  </a:lnTo>
                  <a:lnTo>
                    <a:pt x="162663" y="948077"/>
                  </a:lnTo>
                  <a:lnTo>
                    <a:pt x="193940" y="977054"/>
                  </a:lnTo>
                  <a:lnTo>
                    <a:pt x="227374" y="1003588"/>
                  </a:lnTo>
                  <a:lnTo>
                    <a:pt x="262824" y="1027534"/>
                  </a:lnTo>
                  <a:lnTo>
                    <a:pt x="300145" y="1048753"/>
                  </a:lnTo>
                  <a:lnTo>
                    <a:pt x="339194" y="1067098"/>
                  </a:lnTo>
                  <a:lnTo>
                    <a:pt x="379830" y="1082429"/>
                  </a:lnTo>
                  <a:lnTo>
                    <a:pt x="421908" y="1094601"/>
                  </a:lnTo>
                  <a:lnTo>
                    <a:pt x="465285" y="1103473"/>
                  </a:lnTo>
                  <a:lnTo>
                    <a:pt x="509820" y="1108901"/>
                  </a:lnTo>
                  <a:lnTo>
                    <a:pt x="555369" y="1110741"/>
                  </a:lnTo>
                  <a:lnTo>
                    <a:pt x="600919" y="1108901"/>
                  </a:lnTo>
                  <a:lnTo>
                    <a:pt x="645454" y="1103473"/>
                  </a:lnTo>
                  <a:lnTo>
                    <a:pt x="688832" y="1094601"/>
                  </a:lnTo>
                  <a:lnTo>
                    <a:pt x="730910" y="1082429"/>
                  </a:lnTo>
                  <a:lnTo>
                    <a:pt x="771545" y="1067098"/>
                  </a:lnTo>
                  <a:lnTo>
                    <a:pt x="810595" y="1048753"/>
                  </a:lnTo>
                  <a:lnTo>
                    <a:pt x="847916" y="1027534"/>
                  </a:lnTo>
                  <a:lnTo>
                    <a:pt x="883365" y="1003588"/>
                  </a:lnTo>
                  <a:lnTo>
                    <a:pt x="916800" y="977054"/>
                  </a:lnTo>
                  <a:lnTo>
                    <a:pt x="948076" y="948077"/>
                  </a:lnTo>
                  <a:lnTo>
                    <a:pt x="977054" y="916801"/>
                  </a:lnTo>
                  <a:lnTo>
                    <a:pt x="1003587" y="883366"/>
                  </a:lnTo>
                  <a:lnTo>
                    <a:pt x="1027532" y="847917"/>
                  </a:lnTo>
                  <a:lnTo>
                    <a:pt x="1048752" y="810596"/>
                  </a:lnTo>
                  <a:lnTo>
                    <a:pt x="1067097" y="771546"/>
                  </a:lnTo>
                  <a:lnTo>
                    <a:pt x="1082427" y="730911"/>
                  </a:lnTo>
                  <a:lnTo>
                    <a:pt x="1094600" y="688833"/>
                  </a:lnTo>
                  <a:lnTo>
                    <a:pt x="1103472" y="645455"/>
                  </a:lnTo>
                  <a:lnTo>
                    <a:pt x="1108900" y="600920"/>
                  </a:lnTo>
                  <a:lnTo>
                    <a:pt x="1110740" y="555370"/>
                  </a:lnTo>
                  <a:lnTo>
                    <a:pt x="1108900" y="509821"/>
                  </a:lnTo>
                  <a:lnTo>
                    <a:pt x="1103472" y="465286"/>
                  </a:lnTo>
                  <a:lnTo>
                    <a:pt x="1094600" y="421909"/>
                  </a:lnTo>
                  <a:lnTo>
                    <a:pt x="1082427" y="379830"/>
                  </a:lnTo>
                  <a:lnTo>
                    <a:pt x="1067097" y="339195"/>
                  </a:lnTo>
                  <a:lnTo>
                    <a:pt x="1048752" y="300145"/>
                  </a:lnTo>
                  <a:lnTo>
                    <a:pt x="1027532" y="262825"/>
                  </a:lnTo>
                  <a:lnTo>
                    <a:pt x="1003587" y="227375"/>
                  </a:lnTo>
                  <a:lnTo>
                    <a:pt x="977054" y="193941"/>
                  </a:lnTo>
                  <a:lnTo>
                    <a:pt x="948076" y="162664"/>
                  </a:lnTo>
                  <a:lnTo>
                    <a:pt x="916800" y="133687"/>
                  </a:lnTo>
                  <a:lnTo>
                    <a:pt x="883365" y="107153"/>
                  </a:lnTo>
                  <a:lnTo>
                    <a:pt x="847916" y="83207"/>
                  </a:lnTo>
                  <a:lnTo>
                    <a:pt x="810595" y="61989"/>
                  </a:lnTo>
                  <a:lnTo>
                    <a:pt x="771545" y="43643"/>
                  </a:lnTo>
                  <a:lnTo>
                    <a:pt x="730910" y="28313"/>
                  </a:lnTo>
                  <a:lnTo>
                    <a:pt x="688832" y="16140"/>
                  </a:lnTo>
                  <a:lnTo>
                    <a:pt x="645454" y="7268"/>
                  </a:lnTo>
                  <a:lnTo>
                    <a:pt x="600919" y="1840"/>
                  </a:lnTo>
                  <a:lnTo>
                    <a:pt x="555369" y="0"/>
                  </a:lnTo>
                  <a:close/>
                </a:path>
              </a:pathLst>
            </a:custGeom>
            <a:solidFill>
              <a:srgbClr val="375F91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4351" y="6068607"/>
              <a:ext cx="466612" cy="17661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7375" y="5876772"/>
              <a:ext cx="670560" cy="225425"/>
            </a:xfrm>
            <a:custGeom>
              <a:avLst/>
              <a:gdLst/>
              <a:ahLst/>
              <a:cxnLst/>
              <a:rect l="l" t="t" r="r" b="b"/>
              <a:pathLst>
                <a:path w="670560" h="225425">
                  <a:moveTo>
                    <a:pt x="237248" y="194881"/>
                  </a:moveTo>
                  <a:lnTo>
                    <a:pt x="232232" y="185750"/>
                  </a:lnTo>
                  <a:lnTo>
                    <a:pt x="222935" y="179654"/>
                  </a:lnTo>
                  <a:lnTo>
                    <a:pt x="211848" y="173570"/>
                  </a:lnTo>
                  <a:lnTo>
                    <a:pt x="199834" y="173570"/>
                  </a:lnTo>
                  <a:lnTo>
                    <a:pt x="162420" y="204025"/>
                  </a:lnTo>
                  <a:lnTo>
                    <a:pt x="188696" y="204025"/>
                  </a:lnTo>
                  <a:lnTo>
                    <a:pt x="190995" y="200977"/>
                  </a:lnTo>
                  <a:lnTo>
                    <a:pt x="194729" y="197929"/>
                  </a:lnTo>
                  <a:lnTo>
                    <a:pt x="200380" y="197929"/>
                  </a:lnTo>
                  <a:lnTo>
                    <a:pt x="201714" y="194881"/>
                  </a:lnTo>
                  <a:lnTo>
                    <a:pt x="237248" y="194881"/>
                  </a:lnTo>
                  <a:close/>
                </a:path>
                <a:path w="670560" h="225425">
                  <a:moveTo>
                    <a:pt x="274980" y="197929"/>
                  </a:moveTo>
                  <a:lnTo>
                    <a:pt x="261645" y="194881"/>
                  </a:lnTo>
                  <a:lnTo>
                    <a:pt x="241579" y="194881"/>
                  </a:lnTo>
                  <a:lnTo>
                    <a:pt x="238925" y="197929"/>
                  </a:lnTo>
                  <a:lnTo>
                    <a:pt x="274980" y="197929"/>
                  </a:lnTo>
                  <a:close/>
                </a:path>
                <a:path w="670560" h="225425">
                  <a:moveTo>
                    <a:pt x="415442" y="12179"/>
                  </a:moveTo>
                  <a:lnTo>
                    <a:pt x="397065" y="3048"/>
                  </a:lnTo>
                  <a:lnTo>
                    <a:pt x="290779" y="3048"/>
                  </a:lnTo>
                  <a:lnTo>
                    <a:pt x="283603" y="0"/>
                  </a:lnTo>
                  <a:lnTo>
                    <a:pt x="268401" y="0"/>
                  </a:lnTo>
                  <a:lnTo>
                    <a:pt x="238328" y="6083"/>
                  </a:lnTo>
                  <a:lnTo>
                    <a:pt x="199783" y="21310"/>
                  </a:lnTo>
                  <a:lnTo>
                    <a:pt x="165150" y="45669"/>
                  </a:lnTo>
                  <a:lnTo>
                    <a:pt x="78282" y="45669"/>
                  </a:lnTo>
                  <a:lnTo>
                    <a:pt x="73939" y="33489"/>
                  </a:lnTo>
                  <a:lnTo>
                    <a:pt x="62890" y="24358"/>
                  </a:lnTo>
                  <a:lnTo>
                    <a:pt x="55905" y="24358"/>
                  </a:lnTo>
                  <a:lnTo>
                    <a:pt x="55905" y="45669"/>
                  </a:lnTo>
                  <a:lnTo>
                    <a:pt x="55905" y="191846"/>
                  </a:lnTo>
                  <a:lnTo>
                    <a:pt x="22364" y="191846"/>
                  </a:lnTo>
                  <a:lnTo>
                    <a:pt x="22364" y="45669"/>
                  </a:lnTo>
                  <a:lnTo>
                    <a:pt x="55905" y="45669"/>
                  </a:lnTo>
                  <a:lnTo>
                    <a:pt x="55905" y="24358"/>
                  </a:lnTo>
                  <a:lnTo>
                    <a:pt x="22364" y="24358"/>
                  </a:lnTo>
                  <a:lnTo>
                    <a:pt x="9118" y="27406"/>
                  </a:lnTo>
                  <a:lnTo>
                    <a:pt x="1104" y="39585"/>
                  </a:lnTo>
                  <a:lnTo>
                    <a:pt x="0" y="191846"/>
                  </a:lnTo>
                  <a:lnTo>
                    <a:pt x="4330" y="204025"/>
                  </a:lnTo>
                  <a:lnTo>
                    <a:pt x="15379" y="213156"/>
                  </a:lnTo>
                  <a:lnTo>
                    <a:pt x="55905" y="213156"/>
                  </a:lnTo>
                  <a:lnTo>
                    <a:pt x="68948" y="210108"/>
                  </a:lnTo>
                  <a:lnTo>
                    <a:pt x="76974" y="197929"/>
                  </a:lnTo>
                  <a:lnTo>
                    <a:pt x="151511" y="197929"/>
                  </a:lnTo>
                  <a:lnTo>
                    <a:pt x="140271" y="191846"/>
                  </a:lnTo>
                  <a:lnTo>
                    <a:pt x="128727" y="185750"/>
                  </a:lnTo>
                  <a:lnTo>
                    <a:pt x="116890" y="182702"/>
                  </a:lnTo>
                  <a:lnTo>
                    <a:pt x="104800" y="176618"/>
                  </a:lnTo>
                  <a:lnTo>
                    <a:pt x="79984" y="170522"/>
                  </a:lnTo>
                  <a:lnTo>
                    <a:pt x="78282" y="66992"/>
                  </a:lnTo>
                  <a:lnTo>
                    <a:pt x="167894" y="66992"/>
                  </a:lnTo>
                  <a:lnTo>
                    <a:pt x="179565" y="60896"/>
                  </a:lnTo>
                  <a:lnTo>
                    <a:pt x="213207" y="39585"/>
                  </a:lnTo>
                  <a:lnTo>
                    <a:pt x="261086" y="24358"/>
                  </a:lnTo>
                  <a:lnTo>
                    <a:pt x="328726" y="24358"/>
                  </a:lnTo>
                  <a:lnTo>
                    <a:pt x="338696" y="18275"/>
                  </a:lnTo>
                  <a:lnTo>
                    <a:pt x="350164" y="12179"/>
                  </a:lnTo>
                  <a:lnTo>
                    <a:pt x="415442" y="12179"/>
                  </a:lnTo>
                  <a:close/>
                </a:path>
                <a:path w="670560" h="225425">
                  <a:moveTo>
                    <a:pt x="669963" y="179654"/>
                  </a:moveTo>
                  <a:lnTo>
                    <a:pt x="615111" y="179654"/>
                  </a:lnTo>
                  <a:lnTo>
                    <a:pt x="615111" y="170522"/>
                  </a:lnTo>
                  <a:lnTo>
                    <a:pt x="530593" y="170522"/>
                  </a:lnTo>
                  <a:lnTo>
                    <a:pt x="398970" y="82219"/>
                  </a:lnTo>
                  <a:lnTo>
                    <a:pt x="358876" y="82219"/>
                  </a:lnTo>
                  <a:lnTo>
                    <a:pt x="523125" y="197929"/>
                  </a:lnTo>
                  <a:lnTo>
                    <a:pt x="525678" y="200977"/>
                  </a:lnTo>
                  <a:lnTo>
                    <a:pt x="525627" y="213156"/>
                  </a:lnTo>
                  <a:lnTo>
                    <a:pt x="522757" y="219252"/>
                  </a:lnTo>
                  <a:lnTo>
                    <a:pt x="517994" y="222288"/>
                  </a:lnTo>
                  <a:lnTo>
                    <a:pt x="511759" y="225336"/>
                  </a:lnTo>
                  <a:lnTo>
                    <a:pt x="543585" y="225336"/>
                  </a:lnTo>
                  <a:lnTo>
                    <a:pt x="545541" y="222288"/>
                  </a:lnTo>
                  <a:lnTo>
                    <a:pt x="547954" y="210108"/>
                  </a:lnTo>
                  <a:lnTo>
                    <a:pt x="546696" y="197929"/>
                  </a:lnTo>
                  <a:lnTo>
                    <a:pt x="557352" y="188798"/>
                  </a:lnTo>
                  <a:lnTo>
                    <a:pt x="569125" y="182702"/>
                  </a:lnTo>
                  <a:lnTo>
                    <a:pt x="581647" y="182702"/>
                  </a:lnTo>
                  <a:lnTo>
                    <a:pt x="592315" y="191846"/>
                  </a:lnTo>
                  <a:lnTo>
                    <a:pt x="602780" y="197929"/>
                  </a:lnTo>
                  <a:lnTo>
                    <a:pt x="613791" y="204025"/>
                  </a:lnTo>
                  <a:lnTo>
                    <a:pt x="648665" y="204025"/>
                  </a:lnTo>
                  <a:lnTo>
                    <a:pt x="661911" y="197929"/>
                  </a:lnTo>
                  <a:lnTo>
                    <a:pt x="669925" y="185750"/>
                  </a:lnTo>
                  <a:lnTo>
                    <a:pt x="669950" y="182702"/>
                  </a:lnTo>
                  <a:lnTo>
                    <a:pt x="669963" y="179654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2405" y="5888945"/>
              <a:ext cx="436011" cy="16748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7375" y="5575300"/>
              <a:ext cx="387350" cy="304800"/>
            </a:xfrm>
            <a:custGeom>
              <a:avLst/>
              <a:gdLst/>
              <a:ahLst/>
              <a:cxnLst/>
              <a:rect l="l" t="t" r="r" b="b"/>
              <a:pathLst>
                <a:path w="387350" h="304800">
                  <a:moveTo>
                    <a:pt x="338725" y="0"/>
                  </a:moveTo>
                  <a:lnTo>
                    <a:pt x="325312" y="0"/>
                  </a:lnTo>
                  <a:lnTo>
                    <a:pt x="311803" y="6088"/>
                  </a:lnTo>
                  <a:lnTo>
                    <a:pt x="299654" y="12179"/>
                  </a:lnTo>
                  <a:lnTo>
                    <a:pt x="289128" y="18269"/>
                  </a:lnTo>
                  <a:lnTo>
                    <a:pt x="273987" y="39585"/>
                  </a:lnTo>
                  <a:lnTo>
                    <a:pt x="269895" y="54810"/>
                  </a:lnTo>
                  <a:lnTo>
                    <a:pt x="5000" y="57855"/>
                  </a:lnTo>
                  <a:lnTo>
                    <a:pt x="0" y="60901"/>
                  </a:lnTo>
                  <a:lnTo>
                    <a:pt x="0" y="73081"/>
                  </a:lnTo>
                  <a:lnTo>
                    <a:pt x="5000" y="79171"/>
                  </a:lnTo>
                  <a:lnTo>
                    <a:pt x="269420" y="79171"/>
                  </a:lnTo>
                  <a:lnTo>
                    <a:pt x="272812" y="91352"/>
                  </a:lnTo>
                  <a:lnTo>
                    <a:pt x="278497" y="103532"/>
                  </a:lnTo>
                  <a:lnTo>
                    <a:pt x="286298" y="112667"/>
                  </a:lnTo>
                  <a:lnTo>
                    <a:pt x="290779" y="304510"/>
                  </a:lnTo>
                  <a:lnTo>
                    <a:pt x="313150" y="304510"/>
                  </a:lnTo>
                  <a:lnTo>
                    <a:pt x="313150" y="130938"/>
                  </a:lnTo>
                  <a:lnTo>
                    <a:pt x="380250" y="130938"/>
                  </a:lnTo>
                  <a:lnTo>
                    <a:pt x="380250" y="118758"/>
                  </a:lnTo>
                  <a:lnTo>
                    <a:pt x="386818" y="109622"/>
                  </a:lnTo>
                  <a:lnTo>
                    <a:pt x="329318" y="109622"/>
                  </a:lnTo>
                  <a:lnTo>
                    <a:pt x="315007" y="106577"/>
                  </a:lnTo>
                  <a:lnTo>
                    <a:pt x="303877" y="97442"/>
                  </a:lnTo>
                  <a:lnTo>
                    <a:pt x="296065" y="88307"/>
                  </a:lnTo>
                  <a:lnTo>
                    <a:pt x="291705" y="76126"/>
                  </a:lnTo>
                  <a:lnTo>
                    <a:pt x="293146" y="60901"/>
                  </a:lnTo>
                  <a:lnTo>
                    <a:pt x="298092" y="45675"/>
                  </a:lnTo>
                  <a:lnTo>
                    <a:pt x="305972" y="33494"/>
                  </a:lnTo>
                  <a:lnTo>
                    <a:pt x="316216" y="27404"/>
                  </a:lnTo>
                  <a:lnTo>
                    <a:pt x="328255" y="24359"/>
                  </a:lnTo>
                  <a:lnTo>
                    <a:pt x="386959" y="24359"/>
                  </a:lnTo>
                  <a:lnTo>
                    <a:pt x="384334" y="21314"/>
                  </a:lnTo>
                  <a:lnTo>
                    <a:pt x="374743" y="12179"/>
                  </a:lnTo>
                  <a:lnTo>
                    <a:pt x="363743" y="6088"/>
                  </a:lnTo>
                  <a:lnTo>
                    <a:pt x="338725" y="0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0525" y="5706238"/>
              <a:ext cx="83921" cy="1735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20928" y="5599671"/>
              <a:ext cx="637540" cy="255904"/>
            </a:xfrm>
            <a:custGeom>
              <a:avLst/>
              <a:gdLst/>
              <a:ahLst/>
              <a:cxnLst/>
              <a:rect l="l" t="t" r="r" b="b"/>
              <a:pathLst>
                <a:path w="637540" h="255904">
                  <a:moveTo>
                    <a:pt x="178930" y="164426"/>
                  </a:moveTo>
                  <a:lnTo>
                    <a:pt x="177685" y="161391"/>
                  </a:lnTo>
                  <a:lnTo>
                    <a:pt x="173558" y="155295"/>
                  </a:lnTo>
                  <a:lnTo>
                    <a:pt x="156565" y="128536"/>
                  </a:lnTo>
                  <a:lnTo>
                    <a:pt x="156565" y="176606"/>
                  </a:lnTo>
                  <a:lnTo>
                    <a:pt x="156565" y="210108"/>
                  </a:lnTo>
                  <a:lnTo>
                    <a:pt x="152222" y="225336"/>
                  </a:lnTo>
                  <a:lnTo>
                    <a:pt x="141185" y="231419"/>
                  </a:lnTo>
                  <a:lnTo>
                    <a:pt x="44729" y="234467"/>
                  </a:lnTo>
                  <a:lnTo>
                    <a:pt x="31483" y="228384"/>
                  </a:lnTo>
                  <a:lnTo>
                    <a:pt x="23469" y="219240"/>
                  </a:lnTo>
                  <a:lnTo>
                    <a:pt x="22352" y="176606"/>
                  </a:lnTo>
                  <a:lnTo>
                    <a:pt x="156565" y="176606"/>
                  </a:lnTo>
                  <a:lnTo>
                    <a:pt x="156565" y="128536"/>
                  </a:lnTo>
                  <a:lnTo>
                    <a:pt x="147027" y="113512"/>
                  </a:lnTo>
                  <a:lnTo>
                    <a:pt x="147027" y="155295"/>
                  </a:lnTo>
                  <a:lnTo>
                    <a:pt x="31902" y="155295"/>
                  </a:lnTo>
                  <a:lnTo>
                    <a:pt x="89458" y="63944"/>
                  </a:lnTo>
                  <a:lnTo>
                    <a:pt x="147027" y="155295"/>
                  </a:lnTo>
                  <a:lnTo>
                    <a:pt x="147027" y="113512"/>
                  </a:lnTo>
                  <a:lnTo>
                    <a:pt x="115570" y="63944"/>
                  </a:lnTo>
                  <a:lnTo>
                    <a:pt x="109778" y="54800"/>
                  </a:lnTo>
                  <a:lnTo>
                    <a:pt x="69151" y="54800"/>
                  </a:lnTo>
                  <a:lnTo>
                    <a:pt x="3441" y="158343"/>
                  </a:lnTo>
                  <a:lnTo>
                    <a:pt x="1231" y="161391"/>
                  </a:lnTo>
                  <a:lnTo>
                    <a:pt x="0" y="164426"/>
                  </a:lnTo>
                  <a:lnTo>
                    <a:pt x="0" y="210108"/>
                  </a:lnTo>
                  <a:lnTo>
                    <a:pt x="18415" y="246646"/>
                  </a:lnTo>
                  <a:lnTo>
                    <a:pt x="134188" y="255778"/>
                  </a:lnTo>
                  <a:lnTo>
                    <a:pt x="148374" y="252742"/>
                  </a:lnTo>
                  <a:lnTo>
                    <a:pt x="176707" y="225336"/>
                  </a:lnTo>
                  <a:lnTo>
                    <a:pt x="178587" y="176606"/>
                  </a:lnTo>
                  <a:lnTo>
                    <a:pt x="178930" y="164426"/>
                  </a:lnTo>
                  <a:close/>
                </a:path>
                <a:path w="637540" h="255904">
                  <a:moveTo>
                    <a:pt x="637476" y="36537"/>
                  </a:moveTo>
                  <a:lnTo>
                    <a:pt x="632485" y="33489"/>
                  </a:lnTo>
                  <a:lnTo>
                    <a:pt x="368058" y="33489"/>
                  </a:lnTo>
                  <a:lnTo>
                    <a:pt x="364515" y="18262"/>
                  </a:lnTo>
                  <a:lnTo>
                    <a:pt x="358648" y="6083"/>
                  </a:lnTo>
                  <a:lnTo>
                    <a:pt x="353402" y="0"/>
                  </a:lnTo>
                  <a:lnTo>
                    <a:pt x="316141" y="0"/>
                  </a:lnTo>
                  <a:lnTo>
                    <a:pt x="328447" y="6083"/>
                  </a:lnTo>
                  <a:lnTo>
                    <a:pt x="338137" y="18262"/>
                  </a:lnTo>
                  <a:lnTo>
                    <a:pt x="344462" y="30441"/>
                  </a:lnTo>
                  <a:lnTo>
                    <a:pt x="343776" y="48717"/>
                  </a:lnTo>
                  <a:lnTo>
                    <a:pt x="339788" y="60896"/>
                  </a:lnTo>
                  <a:lnTo>
                    <a:pt x="333006" y="73075"/>
                  </a:lnTo>
                  <a:lnTo>
                    <a:pt x="323951" y="82207"/>
                  </a:lnTo>
                  <a:lnTo>
                    <a:pt x="313118" y="85255"/>
                  </a:lnTo>
                  <a:lnTo>
                    <a:pt x="353263" y="85255"/>
                  </a:lnTo>
                  <a:lnTo>
                    <a:pt x="362178" y="73075"/>
                  </a:lnTo>
                  <a:lnTo>
                    <a:pt x="366712" y="60896"/>
                  </a:lnTo>
                  <a:lnTo>
                    <a:pt x="494131" y="54800"/>
                  </a:lnTo>
                  <a:lnTo>
                    <a:pt x="428421" y="158343"/>
                  </a:lnTo>
                  <a:lnTo>
                    <a:pt x="426224" y="161391"/>
                  </a:lnTo>
                  <a:lnTo>
                    <a:pt x="424992" y="164426"/>
                  </a:lnTo>
                  <a:lnTo>
                    <a:pt x="424992" y="210108"/>
                  </a:lnTo>
                  <a:lnTo>
                    <a:pt x="443407" y="246646"/>
                  </a:lnTo>
                  <a:lnTo>
                    <a:pt x="559193" y="255778"/>
                  </a:lnTo>
                  <a:lnTo>
                    <a:pt x="573366" y="252742"/>
                  </a:lnTo>
                  <a:lnTo>
                    <a:pt x="601700" y="225336"/>
                  </a:lnTo>
                  <a:lnTo>
                    <a:pt x="603580" y="176606"/>
                  </a:lnTo>
                  <a:lnTo>
                    <a:pt x="603923" y="164426"/>
                  </a:lnTo>
                  <a:lnTo>
                    <a:pt x="602678" y="161391"/>
                  </a:lnTo>
                  <a:lnTo>
                    <a:pt x="598551" y="155295"/>
                  </a:lnTo>
                  <a:lnTo>
                    <a:pt x="581558" y="128536"/>
                  </a:lnTo>
                  <a:lnTo>
                    <a:pt x="581558" y="176606"/>
                  </a:lnTo>
                  <a:lnTo>
                    <a:pt x="581558" y="210108"/>
                  </a:lnTo>
                  <a:lnTo>
                    <a:pt x="577215" y="225336"/>
                  </a:lnTo>
                  <a:lnTo>
                    <a:pt x="566178" y="231419"/>
                  </a:lnTo>
                  <a:lnTo>
                    <a:pt x="469722" y="234467"/>
                  </a:lnTo>
                  <a:lnTo>
                    <a:pt x="456476" y="228384"/>
                  </a:lnTo>
                  <a:lnTo>
                    <a:pt x="448462" y="219240"/>
                  </a:lnTo>
                  <a:lnTo>
                    <a:pt x="447344" y="176606"/>
                  </a:lnTo>
                  <a:lnTo>
                    <a:pt x="581558" y="176606"/>
                  </a:lnTo>
                  <a:lnTo>
                    <a:pt x="581558" y="128536"/>
                  </a:lnTo>
                  <a:lnTo>
                    <a:pt x="572020" y="113512"/>
                  </a:lnTo>
                  <a:lnTo>
                    <a:pt x="572020" y="155295"/>
                  </a:lnTo>
                  <a:lnTo>
                    <a:pt x="456907" y="155295"/>
                  </a:lnTo>
                  <a:lnTo>
                    <a:pt x="514464" y="63944"/>
                  </a:lnTo>
                  <a:lnTo>
                    <a:pt x="572020" y="155295"/>
                  </a:lnTo>
                  <a:lnTo>
                    <a:pt x="572020" y="113512"/>
                  </a:lnTo>
                  <a:lnTo>
                    <a:pt x="540562" y="63944"/>
                  </a:lnTo>
                  <a:lnTo>
                    <a:pt x="534771" y="54800"/>
                  </a:lnTo>
                  <a:lnTo>
                    <a:pt x="632485" y="54800"/>
                  </a:lnTo>
                  <a:lnTo>
                    <a:pt x="637476" y="48717"/>
                  </a:lnTo>
                  <a:lnTo>
                    <a:pt x="637476" y="36537"/>
                  </a:lnTo>
                  <a:close/>
                </a:path>
              </a:pathLst>
            </a:custGeom>
            <a:solidFill>
              <a:srgbClr val="D0E3EA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779044" y="1220391"/>
            <a:ext cx="832009" cy="831056"/>
            <a:chOff x="5038725" y="1627187"/>
            <a:chExt cx="1109345" cy="1108075"/>
          </a:xfrm>
        </p:grpSpPr>
        <p:sp>
          <p:nvSpPr>
            <p:cNvPr id="35" name="object 35"/>
            <p:cNvSpPr/>
            <p:nvPr/>
          </p:nvSpPr>
          <p:spPr>
            <a:xfrm>
              <a:off x="5038725" y="1627187"/>
              <a:ext cx="1109345" cy="1108075"/>
            </a:xfrm>
            <a:custGeom>
              <a:avLst/>
              <a:gdLst/>
              <a:ahLst/>
              <a:cxnLst/>
              <a:rect l="l" t="t" r="r" b="b"/>
              <a:pathLst>
                <a:path w="1109345" h="1108075">
                  <a:moveTo>
                    <a:pt x="554575" y="0"/>
                  </a:moveTo>
                  <a:lnTo>
                    <a:pt x="509099" y="1835"/>
                  </a:lnTo>
                  <a:lnTo>
                    <a:pt x="464633" y="7249"/>
                  </a:lnTo>
                  <a:lnTo>
                    <a:pt x="421321" y="16098"/>
                  </a:lnTo>
                  <a:lnTo>
                    <a:pt x="379307" y="28240"/>
                  </a:lnTo>
                  <a:lnTo>
                    <a:pt x="338730" y="43533"/>
                  </a:lnTo>
                  <a:lnTo>
                    <a:pt x="299737" y="61831"/>
                  </a:lnTo>
                  <a:lnTo>
                    <a:pt x="262470" y="82995"/>
                  </a:lnTo>
                  <a:lnTo>
                    <a:pt x="227070" y="106881"/>
                  </a:lnTo>
                  <a:lnTo>
                    <a:pt x="193683" y="133348"/>
                  </a:lnTo>
                  <a:lnTo>
                    <a:pt x="162449" y="162251"/>
                  </a:lnTo>
                  <a:lnTo>
                    <a:pt x="133511" y="193448"/>
                  </a:lnTo>
                  <a:lnTo>
                    <a:pt x="107014" y="226800"/>
                  </a:lnTo>
                  <a:lnTo>
                    <a:pt x="83098" y="262161"/>
                  </a:lnTo>
                  <a:lnTo>
                    <a:pt x="61908" y="299387"/>
                  </a:lnTo>
                  <a:lnTo>
                    <a:pt x="43587" y="338338"/>
                  </a:lnTo>
                  <a:lnTo>
                    <a:pt x="28276" y="378871"/>
                  </a:lnTo>
                  <a:lnTo>
                    <a:pt x="16118" y="420844"/>
                  </a:lnTo>
                  <a:lnTo>
                    <a:pt x="7259" y="464113"/>
                  </a:lnTo>
                  <a:lnTo>
                    <a:pt x="1838" y="508537"/>
                  </a:lnTo>
                  <a:lnTo>
                    <a:pt x="0" y="553972"/>
                  </a:lnTo>
                  <a:lnTo>
                    <a:pt x="1838" y="599404"/>
                  </a:lnTo>
                  <a:lnTo>
                    <a:pt x="7259" y="643823"/>
                  </a:lnTo>
                  <a:lnTo>
                    <a:pt x="16118" y="687091"/>
                  </a:lnTo>
                  <a:lnTo>
                    <a:pt x="28276" y="729062"/>
                  </a:lnTo>
                  <a:lnTo>
                    <a:pt x="43587" y="769594"/>
                  </a:lnTo>
                  <a:lnTo>
                    <a:pt x="61908" y="808545"/>
                  </a:lnTo>
                  <a:lnTo>
                    <a:pt x="83098" y="845773"/>
                  </a:lnTo>
                  <a:lnTo>
                    <a:pt x="107014" y="881132"/>
                  </a:lnTo>
                  <a:lnTo>
                    <a:pt x="133511" y="914483"/>
                  </a:lnTo>
                  <a:lnTo>
                    <a:pt x="162449" y="945682"/>
                  </a:lnTo>
                  <a:lnTo>
                    <a:pt x="193683" y="974587"/>
                  </a:lnTo>
                  <a:lnTo>
                    <a:pt x="227070" y="1001055"/>
                  </a:lnTo>
                  <a:lnTo>
                    <a:pt x="262470" y="1024943"/>
                  </a:lnTo>
                  <a:lnTo>
                    <a:pt x="299737" y="1046107"/>
                  </a:lnTo>
                  <a:lnTo>
                    <a:pt x="338730" y="1064409"/>
                  </a:lnTo>
                  <a:lnTo>
                    <a:pt x="379307" y="1079701"/>
                  </a:lnTo>
                  <a:lnTo>
                    <a:pt x="421321" y="1091845"/>
                  </a:lnTo>
                  <a:lnTo>
                    <a:pt x="464633" y="1100695"/>
                  </a:lnTo>
                  <a:lnTo>
                    <a:pt x="509099" y="1106110"/>
                  </a:lnTo>
                  <a:lnTo>
                    <a:pt x="554575" y="1107946"/>
                  </a:lnTo>
                  <a:lnTo>
                    <a:pt x="600054" y="1106110"/>
                  </a:lnTo>
                  <a:lnTo>
                    <a:pt x="644521" y="1100695"/>
                  </a:lnTo>
                  <a:lnTo>
                    <a:pt x="687832" y="1091845"/>
                  </a:lnTo>
                  <a:lnTo>
                    <a:pt x="729847" y="1079701"/>
                  </a:lnTo>
                  <a:lnTo>
                    <a:pt x="770422" y="1064409"/>
                  </a:lnTo>
                  <a:lnTo>
                    <a:pt x="809415" y="1046107"/>
                  </a:lnTo>
                  <a:lnTo>
                    <a:pt x="846683" y="1024943"/>
                  </a:lnTo>
                  <a:lnTo>
                    <a:pt x="882082" y="1001055"/>
                  </a:lnTo>
                  <a:lnTo>
                    <a:pt x="915470" y="974587"/>
                  </a:lnTo>
                  <a:lnTo>
                    <a:pt x="946704" y="945682"/>
                  </a:lnTo>
                  <a:lnTo>
                    <a:pt x="975641" y="914483"/>
                  </a:lnTo>
                  <a:lnTo>
                    <a:pt x="1002139" y="881132"/>
                  </a:lnTo>
                  <a:lnTo>
                    <a:pt x="1026054" y="845773"/>
                  </a:lnTo>
                  <a:lnTo>
                    <a:pt x="1047244" y="808545"/>
                  </a:lnTo>
                  <a:lnTo>
                    <a:pt x="1065566" y="769594"/>
                  </a:lnTo>
                  <a:lnTo>
                    <a:pt x="1080876" y="729062"/>
                  </a:lnTo>
                  <a:lnTo>
                    <a:pt x="1093034" y="687091"/>
                  </a:lnTo>
                  <a:lnTo>
                    <a:pt x="1101895" y="643823"/>
                  </a:lnTo>
                  <a:lnTo>
                    <a:pt x="1107315" y="599404"/>
                  </a:lnTo>
                  <a:lnTo>
                    <a:pt x="1109154" y="553972"/>
                  </a:lnTo>
                  <a:lnTo>
                    <a:pt x="1107315" y="508537"/>
                  </a:lnTo>
                  <a:lnTo>
                    <a:pt x="1101895" y="464113"/>
                  </a:lnTo>
                  <a:lnTo>
                    <a:pt x="1093034" y="420844"/>
                  </a:lnTo>
                  <a:lnTo>
                    <a:pt x="1080876" y="378871"/>
                  </a:lnTo>
                  <a:lnTo>
                    <a:pt x="1065566" y="338338"/>
                  </a:lnTo>
                  <a:lnTo>
                    <a:pt x="1047244" y="299387"/>
                  </a:lnTo>
                  <a:lnTo>
                    <a:pt x="1026054" y="262161"/>
                  </a:lnTo>
                  <a:lnTo>
                    <a:pt x="1002139" y="226800"/>
                  </a:lnTo>
                  <a:lnTo>
                    <a:pt x="975641" y="193448"/>
                  </a:lnTo>
                  <a:lnTo>
                    <a:pt x="946704" y="162251"/>
                  </a:lnTo>
                  <a:lnTo>
                    <a:pt x="915470" y="133348"/>
                  </a:lnTo>
                  <a:lnTo>
                    <a:pt x="882082" y="106881"/>
                  </a:lnTo>
                  <a:lnTo>
                    <a:pt x="846683" y="82995"/>
                  </a:lnTo>
                  <a:lnTo>
                    <a:pt x="809415" y="61831"/>
                  </a:lnTo>
                  <a:lnTo>
                    <a:pt x="770422" y="43533"/>
                  </a:lnTo>
                  <a:lnTo>
                    <a:pt x="729847" y="28240"/>
                  </a:lnTo>
                  <a:lnTo>
                    <a:pt x="687832" y="16098"/>
                  </a:lnTo>
                  <a:lnTo>
                    <a:pt x="644521" y="7249"/>
                  </a:lnTo>
                  <a:lnTo>
                    <a:pt x="600054" y="1835"/>
                  </a:lnTo>
                  <a:lnTo>
                    <a:pt x="554575" y="0"/>
                  </a:lnTo>
                  <a:close/>
                </a:path>
              </a:pathLst>
            </a:custGeom>
            <a:solidFill>
              <a:srgbClr val="375F91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556250" y="189388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875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556250" y="1941512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900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556250" y="1987550"/>
              <a:ext cx="214629" cy="0"/>
            </a:xfrm>
            <a:custGeom>
              <a:avLst/>
              <a:gdLst/>
              <a:ahLst/>
              <a:cxnLst/>
              <a:rect l="l" t="t" r="r" b="b"/>
              <a:pathLst>
                <a:path w="214629">
                  <a:moveTo>
                    <a:pt x="0" y="0"/>
                  </a:moveTo>
                  <a:lnTo>
                    <a:pt x="214035" y="0"/>
                  </a:lnTo>
                </a:path>
              </a:pathLst>
            </a:custGeom>
            <a:ln w="19875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556250" y="2117725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900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556250" y="2163762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875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556250" y="2209800"/>
              <a:ext cx="214629" cy="0"/>
            </a:xfrm>
            <a:custGeom>
              <a:avLst/>
              <a:gdLst/>
              <a:ahLst/>
              <a:cxnLst/>
              <a:rect l="l" t="t" r="r" b="b"/>
              <a:pathLst>
                <a:path w="214629">
                  <a:moveTo>
                    <a:pt x="0" y="0"/>
                  </a:moveTo>
                  <a:lnTo>
                    <a:pt x="214035" y="0"/>
                  </a:lnTo>
                </a:path>
              </a:pathLst>
            </a:custGeom>
            <a:ln w="19875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24475" y="2290762"/>
              <a:ext cx="206228" cy="19046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556250" y="2339975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900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556250" y="2386012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306116" y="0"/>
                  </a:lnTo>
                </a:path>
              </a:pathLst>
            </a:custGeom>
            <a:ln w="19900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556250" y="2432050"/>
              <a:ext cx="214629" cy="0"/>
            </a:xfrm>
            <a:custGeom>
              <a:avLst/>
              <a:gdLst/>
              <a:ahLst/>
              <a:cxnLst/>
              <a:rect l="l" t="t" r="r" b="b"/>
              <a:pathLst>
                <a:path w="214629">
                  <a:moveTo>
                    <a:pt x="0" y="0"/>
                  </a:moveTo>
                  <a:lnTo>
                    <a:pt x="214035" y="0"/>
                  </a:lnTo>
                </a:path>
              </a:pathLst>
            </a:custGeom>
            <a:ln w="19900">
              <a:solidFill>
                <a:srgbClr val="D0E3EA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22887" y="1844675"/>
              <a:ext cx="207420" cy="1914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24475" y="2066925"/>
              <a:ext cx="206225" cy="192082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308497" y="1247328"/>
            <a:ext cx="2009299" cy="1181734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13811">
              <a:spcBef>
                <a:spcPts val="75"/>
              </a:spcBef>
            </a:pP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LEMBAGA</a:t>
            </a:r>
            <a:r>
              <a:rPr sz="1350" b="1" spc="4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HAM</a:t>
            </a:r>
            <a:r>
              <a:rPr sz="1350" b="1" spc="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NASIONAL </a:t>
            </a: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1350" b="1" spc="4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MANDAT</a:t>
            </a:r>
            <a:r>
              <a:rPr sz="1350" b="1" spc="4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SPESIFIK</a:t>
            </a:r>
            <a:endParaRPr sz="1350" dirty="0">
              <a:latin typeface="Calibri" panose="020F0502020204030204"/>
              <a:cs typeface="Calibri" panose="020F0502020204030204"/>
            </a:endParaRPr>
          </a:p>
          <a:p>
            <a:pPr marL="9525" marR="3810">
              <a:lnSpc>
                <a:spcPts val="1425"/>
              </a:lnSpc>
              <a:spcBef>
                <a:spcPts val="319"/>
              </a:spcBef>
            </a:pPr>
            <a:r>
              <a:rPr sz="12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Penghapusan</a:t>
            </a:r>
            <a:r>
              <a:rPr sz="1200" spc="-1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segala</a:t>
            </a:r>
            <a:r>
              <a:rPr sz="1200" spc="-1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 err="1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bentuk</a:t>
            </a:r>
            <a:r>
              <a:rPr lang="en-US" sz="1200" spc="-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200" spc="-8" dirty="0" err="1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diskriminasi</a:t>
            </a:r>
            <a:r>
              <a:rPr lang="en-US" sz="1200" spc="-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dan </a:t>
            </a:r>
            <a:r>
              <a:rPr sz="1200" spc="-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kekerasan</a:t>
            </a:r>
            <a:r>
              <a:rPr sz="1200" spc="-1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terhadap</a:t>
            </a:r>
            <a:r>
              <a:rPr sz="1200" spc="-1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 err="1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perempuan</a:t>
            </a:r>
            <a:r>
              <a:rPr sz="1200" spc="-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serta</a:t>
            </a:r>
            <a:r>
              <a:rPr sz="1200" spc="4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pemajuan</a:t>
            </a:r>
            <a:r>
              <a:rPr sz="1200" spc="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hak</a:t>
            </a:r>
            <a:r>
              <a:rPr sz="1200" spc="1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perempuan</a:t>
            </a:r>
            <a:endParaRPr sz="12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08497" y="2523077"/>
            <a:ext cx="2084070" cy="1024094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9525" defTabSz="685800">
              <a:spcBef>
                <a:spcPts val="364"/>
              </a:spcBef>
              <a:buClrTx/>
            </a:pP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LATAR</a:t>
            </a:r>
            <a:r>
              <a:rPr sz="1350" b="1" spc="19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BELAKANG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9525" marR="3810" defTabSz="685800">
              <a:lnSpc>
                <a:spcPct val="99000"/>
              </a:lnSpc>
              <a:spcBef>
                <a:spcPts val="270"/>
              </a:spcBef>
              <a:buClrTx/>
            </a:pP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Desakan tanggung</a:t>
            </a:r>
            <a:r>
              <a:rPr sz="1200" spc="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jawab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negara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pada</a:t>
            </a:r>
            <a:r>
              <a:rPr sz="1200" spc="-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kekerasan seksual</a:t>
            </a:r>
            <a:r>
              <a:rPr sz="1200" spc="-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terhadap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perempuan</a:t>
            </a:r>
            <a:r>
              <a:rPr sz="1200" spc="-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etnis Tionghoa</a:t>
            </a:r>
            <a:r>
              <a:rPr sz="1200" spc="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dalam</a:t>
            </a:r>
            <a:r>
              <a:rPr sz="1200" spc="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tragedi</a:t>
            </a:r>
            <a:r>
              <a:rPr sz="1200" spc="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Mei</a:t>
            </a:r>
            <a:r>
              <a:rPr sz="1200" spc="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1998</a:t>
            </a:r>
            <a:endParaRPr sz="120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08497" y="3986116"/>
            <a:ext cx="1980724" cy="1023838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9525" defTabSz="685800">
              <a:spcBef>
                <a:spcPts val="364"/>
              </a:spcBef>
              <a:buClrTx/>
            </a:pP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LANDASAN</a:t>
            </a:r>
            <a:r>
              <a:rPr sz="1350" b="1" spc="-15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HUKUM</a:t>
            </a:r>
            <a:endParaRPr sz="135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9525" defTabSz="685800">
              <a:lnSpc>
                <a:spcPts val="1433"/>
              </a:lnSpc>
              <a:spcBef>
                <a:spcPts val="259"/>
              </a:spcBef>
              <a:buClrTx/>
            </a:pP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Keputusan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Presiden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9525" marR="3810" defTabSz="685800">
              <a:lnSpc>
                <a:spcPts val="1425"/>
              </a:lnSpc>
              <a:spcBef>
                <a:spcPts val="53"/>
              </a:spcBef>
              <a:buClrTx/>
            </a:pP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No.</a:t>
            </a:r>
            <a:r>
              <a:rPr sz="1200" spc="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181/1998</a:t>
            </a:r>
            <a:r>
              <a:rPr sz="1200" spc="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200" spc="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diperbaharui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1200" spc="-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Perpres No.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65/2005</a:t>
            </a:r>
            <a:r>
              <a:rPr lang="en-US" altLang="en-US"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ya diperbaharui dg Perpres 8/2024</a:t>
            </a:r>
          </a:p>
        </p:txBody>
      </p:sp>
      <p:pic>
        <p:nvPicPr>
          <p:cNvPr id="51" name="object 5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77590" y="4053077"/>
            <a:ext cx="1191006" cy="73380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20365" y="2887217"/>
            <a:ext cx="171450" cy="171450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824412" y="1192911"/>
            <a:ext cx="4071938" cy="39109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lnSpc>
                <a:spcPts val="1523"/>
              </a:lnSpc>
              <a:spcBef>
                <a:spcPts val="75"/>
              </a:spcBef>
              <a:buClrTx/>
            </a:pPr>
            <a:r>
              <a:rPr sz="1350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KEWENANGAN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234791" indent="-168116" defTabSz="685800">
              <a:lnSpc>
                <a:spcPts val="1523"/>
              </a:lnSpc>
              <a:buClrTx/>
              <a:buFontTx/>
              <a:buChar char="-"/>
            </a:pP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Pendidikan</a:t>
            </a:r>
            <a:r>
              <a:rPr sz="1350" spc="-26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publi</a:t>
            </a:r>
            <a:r>
              <a:rPr lang="en-ID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menyebarluaskan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pemahaman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KtP</a:t>
            </a:r>
            <a:endParaRPr lang="en-US" sz="1350" spc="-8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234791" indent="-168116" defTabSz="685800">
              <a:lnSpc>
                <a:spcPts val="1523"/>
              </a:lnSpc>
              <a:buClrTx/>
              <a:buFontTx/>
              <a:buChar char="-"/>
            </a:pPr>
            <a:r>
              <a:rPr sz="1350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Pemantauan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,</a:t>
            </a:r>
            <a:r>
              <a:rPr sz="1350" spc="-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pencarian</a:t>
            </a:r>
            <a:r>
              <a:rPr sz="1350" spc="-11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fakta,</a:t>
            </a:r>
            <a:r>
              <a:rPr sz="1350" spc="-19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pendokumentasian</a:t>
            </a:r>
            <a:endParaRPr lang="en-US" sz="1350" spc="-8" dirty="0">
              <a:solidFill>
                <a:srgbClr val="191B0E"/>
              </a:solidFill>
              <a:latin typeface="Calibri" panose="020F0502020204030204"/>
              <a:cs typeface="Calibri" panose="020F0502020204030204"/>
            </a:endParaRPr>
          </a:p>
          <a:p>
            <a:pPr marL="234791" indent="-168116" defTabSz="685800">
              <a:lnSpc>
                <a:spcPts val="1523"/>
              </a:lnSpc>
              <a:buClrTx/>
              <a:buFontTx/>
              <a:buChar char="-"/>
            </a:pP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Kajian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analisis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isu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perlindungan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Hak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Asasi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Pr</a:t>
            </a:r>
            <a:endParaRPr lang="en-US" sz="1350" spc="-8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234791" indent="-168116" defTabSz="685800">
              <a:lnSpc>
                <a:spcPts val="1523"/>
              </a:lnSpc>
              <a:buClrTx/>
              <a:buFontTx/>
              <a:buChar char="-"/>
            </a:pPr>
            <a:r>
              <a:rPr sz="1350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Rekomendasi</a:t>
            </a:r>
            <a:r>
              <a:rPr sz="1350" spc="-3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kebijakan</a:t>
            </a:r>
            <a:r>
              <a:rPr 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/saran dan </a:t>
            </a:r>
            <a:r>
              <a:rPr lang="en-US" sz="1350" spc="-8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pertimbangan</a:t>
            </a:r>
            <a:endParaRPr lang="en-US" sz="1350" spc="-8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234791" indent="-168116" defTabSz="685800">
              <a:lnSpc>
                <a:spcPts val="1523"/>
              </a:lnSpc>
              <a:buClrTx/>
              <a:buFontTx/>
              <a:buChar char="-"/>
            </a:pP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Kerjasama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di tingkat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lokal,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nasional,</a:t>
            </a:r>
            <a:r>
              <a:rPr lang="en-US" sz="1350" dirty="0" err="1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regionl</a:t>
            </a:r>
            <a:r>
              <a:rPr lang="en-US"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dan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global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R="3053239" algn="r" defTabSz="685800">
              <a:spcBef>
                <a:spcPts val="915"/>
              </a:spcBef>
              <a:buClrTx/>
            </a:pPr>
            <a:r>
              <a:rPr sz="1350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ACUAN</a:t>
            </a:r>
            <a:r>
              <a:rPr sz="1350" b="1" spc="1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b="1" spc="-15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KERJA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214313" marR="3039904" indent="-147638" defTabSz="685800">
              <a:spcBef>
                <a:spcPts val="1028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UUD</a:t>
            </a:r>
            <a:r>
              <a:rPr sz="1350" spc="23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1945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335756" marR="119063" indent="-235744" defTabSz="685800">
              <a:lnSpc>
                <a:spcPct val="94000"/>
              </a:lnSpc>
              <a:spcBef>
                <a:spcPts val="127"/>
              </a:spcBef>
              <a:buClrTx/>
              <a:buFont typeface="Wingdings" panose="05000000000000000000" pitchFamily="2" charset="2"/>
              <a:buChar char="v"/>
            </a:pP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UU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No.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7/1984 tentang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Pengesahan</a:t>
            </a:r>
            <a:r>
              <a:rPr sz="1350" spc="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Konvensi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Mengenai</a:t>
            </a:r>
            <a:r>
              <a:rPr sz="1350" spc="-23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Penghapusan</a:t>
            </a:r>
            <a:r>
              <a:rPr sz="1350" spc="-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Segala</a:t>
            </a:r>
            <a:r>
              <a:rPr sz="1350" spc="-19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Bentuk</a:t>
            </a:r>
            <a:r>
              <a:rPr sz="1350" spc="-23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Diskiriminasi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Terhadap</a:t>
            </a:r>
            <a:r>
              <a:rPr sz="1350" spc="-23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Perempuan</a:t>
            </a:r>
            <a:r>
              <a:rPr lang="en-US" alt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(CEDAW)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335756" marR="269081" indent="-235744" defTabSz="685800">
              <a:lnSpc>
                <a:spcPct val="94000"/>
              </a:lnSpc>
              <a:spcBef>
                <a:spcPts val="131"/>
              </a:spcBef>
              <a:buClrTx/>
              <a:buFont typeface="Wingdings" panose="05000000000000000000" pitchFamily="2" charset="2"/>
              <a:buChar char="v"/>
            </a:pP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UU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No.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5/1998 tentang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Pengesahan</a:t>
            </a:r>
            <a:r>
              <a:rPr sz="1350" spc="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Konvensi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Menentang</a:t>
            </a:r>
            <a:r>
              <a:rPr sz="1350" spc="-19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Penyiksaan</a:t>
            </a:r>
            <a:r>
              <a:rPr sz="1350" spc="-11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350" spc="-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Perlakuan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atau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Penghukuman Lain</a:t>
            </a:r>
            <a:r>
              <a:rPr sz="1350" spc="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1350" spc="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Kejam,</a:t>
            </a:r>
            <a:r>
              <a:rPr sz="1350" spc="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Tidak</a:t>
            </a:r>
            <a:r>
              <a:rPr sz="1350" spc="-4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Manusiawi,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atau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Merendahkan</a:t>
            </a:r>
            <a:r>
              <a:rPr sz="1350" spc="-11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Martabat</a:t>
            </a:r>
            <a:r>
              <a:rPr sz="1350" spc="-11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Manusia</a:t>
            </a:r>
            <a:r>
              <a:rPr lang="en-US" altLang="en-US"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(CAT)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335756" indent="-235744" defTabSz="685800">
              <a:spcBef>
                <a:spcPts val="109"/>
              </a:spcBef>
              <a:buClrTx/>
              <a:buFont typeface="Wingdings" panose="05000000000000000000" pitchFamily="2" charset="2"/>
              <a:buChar char="v"/>
            </a:pP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Instrumen</a:t>
            </a:r>
            <a:r>
              <a:rPr sz="1350" spc="15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HAM</a:t>
            </a:r>
            <a:r>
              <a:rPr sz="1350" spc="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350" spc="-8" dirty="0">
                <a:solidFill>
                  <a:srgbClr val="191B0E"/>
                </a:solidFill>
                <a:latin typeface="Calibri" panose="020F0502020204030204"/>
                <a:cs typeface="Calibri" panose="020F0502020204030204"/>
              </a:rPr>
              <a:t>lainnya</a:t>
            </a:r>
            <a:endParaRPr sz="1350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1376839" marR="3810" indent="889159" defTabSz="685800">
              <a:lnSpc>
                <a:spcPts val="1875"/>
              </a:lnSpc>
              <a:spcBef>
                <a:spcPts val="11"/>
              </a:spcBef>
              <a:buClrTx/>
            </a:pPr>
            <a:r>
              <a:rPr sz="1425" b="1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BERSIFAT</a:t>
            </a:r>
            <a:r>
              <a:rPr sz="1425" b="1" spc="-4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25" b="1" spc="-8" dirty="0">
                <a:solidFill>
                  <a:srgbClr val="375F91"/>
                </a:solidFill>
                <a:latin typeface="Calibri" panose="020F0502020204030204"/>
                <a:cs typeface="Calibri" panose="020F0502020204030204"/>
              </a:rPr>
              <a:t>INDEPENDEN, </a:t>
            </a:r>
            <a:r>
              <a:rPr sz="1425" b="1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HANYA</a:t>
            </a:r>
            <a:r>
              <a:rPr sz="1425" b="1" spc="4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25" b="1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ADA</a:t>
            </a:r>
            <a:r>
              <a:rPr sz="1425" b="1" spc="8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25" b="1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1425" b="1" spc="11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25" b="1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TINGKAT </a:t>
            </a:r>
            <a:r>
              <a:rPr sz="1425" b="1" spc="-8" dirty="0">
                <a:solidFill>
                  <a:srgbClr val="B74288"/>
                </a:solidFill>
                <a:latin typeface="Calibri" panose="020F0502020204030204"/>
                <a:cs typeface="Calibri" panose="020F0502020204030204"/>
              </a:rPr>
              <a:t>NASIONAL</a:t>
            </a:r>
            <a:endParaRPr sz="1425" dirty="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9060" y="107557"/>
            <a:ext cx="2841784" cy="514596"/>
          </a:xfrm>
          <a:prstGeom prst="rect">
            <a:avLst/>
          </a:prstGeom>
        </p:spPr>
        <p:txBody>
          <a:bodyPr vert="horz" wrap="square" lIns="0" tIns="65246" rIns="0" bIns="0" rtlCol="0" anchor="ctr">
            <a:spAutoFit/>
          </a:bodyPr>
          <a:lstStyle/>
          <a:p>
            <a:pPr marL="695325" marR="3810" indent="-685800">
              <a:lnSpc>
                <a:spcPct val="80000"/>
              </a:lnSpc>
              <a:spcBef>
                <a:spcPts val="514"/>
              </a:spcBef>
            </a:pPr>
            <a:r>
              <a:rPr sz="1800" b="1" dirty="0">
                <a:latin typeface="Calibri" panose="020F0502020204030204"/>
                <a:cs typeface="Calibri" panose="020F0502020204030204"/>
              </a:rPr>
              <a:t>2024</a:t>
            </a:r>
            <a:r>
              <a:rPr sz="1800" b="1" spc="-41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dalam</a:t>
            </a:r>
            <a:r>
              <a:rPr sz="1800" b="1" spc="-38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Angka:</a:t>
            </a:r>
            <a:r>
              <a:rPr sz="1800" b="1" spc="-34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spc="-8" dirty="0">
                <a:latin typeface="Calibri" panose="020F0502020204030204"/>
                <a:cs typeface="Calibri" panose="020F0502020204030204"/>
              </a:rPr>
              <a:t>Ringkasan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Capaian</a:t>
            </a:r>
            <a:r>
              <a:rPr sz="1800" b="1" spc="-68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spc="-8" dirty="0">
                <a:latin typeface="Calibri" panose="020F0502020204030204"/>
                <a:cs typeface="Calibri" panose="020F0502020204030204"/>
              </a:rPr>
              <a:t>Utama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4346" y="2891892"/>
            <a:ext cx="441026" cy="437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1785" y="3393567"/>
            <a:ext cx="2861309" cy="1449916"/>
          </a:xfrm>
          <a:prstGeom prst="rect">
            <a:avLst/>
          </a:prstGeom>
          <a:ln w="12700">
            <a:solidFill>
              <a:srgbClr val="92126C"/>
            </a:solidFill>
          </a:ln>
        </p:spPr>
        <p:txBody>
          <a:bodyPr vert="horz" wrap="square" lIns="0" tIns="170021" rIns="0" bIns="0" rtlCol="0">
            <a:spAutoFit/>
          </a:bodyPr>
          <a:lstStyle/>
          <a:p>
            <a:pPr marL="712470" defTabSz="685800">
              <a:spcBef>
                <a:spcPts val="1339"/>
              </a:spcBef>
              <a:buClrTx/>
            </a:pP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Bangunan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Pengetahuan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marR="161449" defTabSz="685800">
              <a:lnSpc>
                <a:spcPct val="99000"/>
              </a:lnSpc>
              <a:spcBef>
                <a:spcPts val="1418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31</a:t>
            </a:r>
            <a:r>
              <a:rPr sz="1200" b="1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produk</a:t>
            </a:r>
            <a:r>
              <a:rPr sz="1200" b="1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terdiri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kajian,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pendokumentasian,</a:t>
            </a:r>
            <a:r>
              <a:rPr sz="1200" spc="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laporan</a:t>
            </a:r>
            <a:r>
              <a:rPr sz="1200" spc="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pemantauan</a:t>
            </a:r>
            <a:r>
              <a:rPr sz="1200" spc="-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&amp;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pemetaan,</a:t>
            </a:r>
            <a:r>
              <a:rPr sz="1200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a.l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tentang</a:t>
            </a:r>
            <a:r>
              <a:rPr sz="1200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keadilan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restoratif,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femisida,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krisis</a:t>
            </a:r>
            <a:r>
              <a:rPr sz="1200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iklim,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25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tahun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upaya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menentang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penyiksaan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0754" y="835342"/>
            <a:ext cx="570785" cy="4335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26965" y="1324737"/>
            <a:ext cx="1939766" cy="1264288"/>
          </a:xfrm>
          <a:prstGeom prst="rect">
            <a:avLst/>
          </a:prstGeom>
          <a:ln w="9525">
            <a:solidFill>
              <a:srgbClr val="C7389D"/>
            </a:solidFill>
          </a:ln>
        </p:spPr>
        <p:txBody>
          <a:bodyPr vert="horz" wrap="square" lIns="0" tIns="2381" rIns="0" bIns="0" rtlCol="0">
            <a:spAutoFit/>
          </a:bodyPr>
          <a:lstStyle/>
          <a:p>
            <a:pPr defTabSz="685800">
              <a:spcBef>
                <a:spcPts val="19"/>
              </a:spcBef>
              <a:buClrTx/>
            </a:pPr>
            <a:endParaRPr sz="1200">
              <a:solidFill>
                <a:sysClr val="windowText" lastClr="00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676751" marR="256699" indent="-412909" defTabSz="685800">
              <a:lnSpc>
                <a:spcPts val="1425"/>
              </a:lnSpc>
              <a:spcBef>
                <a:spcPts val="4"/>
              </a:spcBef>
              <a:buClrTx/>
            </a:pP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Rekomendasi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Hukum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&amp;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Kebijakan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33"/>
              </a:lnSpc>
              <a:spcBef>
                <a:spcPts val="1365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41</a:t>
            </a:r>
            <a:r>
              <a:rPr sz="1200" b="1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rekomendasi</a:t>
            </a:r>
            <a:r>
              <a:rPr sz="1200" spc="-4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dikeluarkan: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21"/>
              </a:lnSpc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sz="1200" b="1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ditindaklanjuti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33"/>
              </a:lnSpc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33</a:t>
            </a:r>
            <a:r>
              <a:rPr sz="1200" b="1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masih</a:t>
            </a:r>
            <a:r>
              <a:rPr sz="1200" spc="-6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berproses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0906" y="2904185"/>
            <a:ext cx="427441" cy="4171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3168" y="3457575"/>
            <a:ext cx="2488406" cy="1235275"/>
          </a:xfrm>
          <a:prstGeom prst="rect">
            <a:avLst/>
          </a:prstGeom>
          <a:ln w="9525">
            <a:solidFill>
              <a:srgbClr val="92126C"/>
            </a:solidFill>
          </a:ln>
        </p:spPr>
        <p:txBody>
          <a:bodyPr vert="horz" wrap="square" lIns="0" tIns="151448" rIns="0" bIns="0" rtlCol="0">
            <a:spAutoFit/>
          </a:bodyPr>
          <a:lstStyle/>
          <a:p>
            <a:pPr marL="60484" defTabSz="685800">
              <a:spcBef>
                <a:spcPts val="1193"/>
              </a:spcBef>
              <a:buClrTx/>
            </a:pP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Platform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Kerjasama</a:t>
            </a:r>
            <a:r>
              <a:rPr sz="1200" spc="-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&amp;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Dukungan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Publik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395"/>
              </a:lnSpc>
              <a:spcBef>
                <a:spcPts val="1260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13</a:t>
            </a:r>
            <a:r>
              <a:rPr sz="1200" b="1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kerja</a:t>
            </a:r>
            <a:r>
              <a:rPr sz="1200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sama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lintas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isu</a:t>
            </a:r>
            <a:r>
              <a:rPr sz="1200" spc="-4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200" spc="-4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institusi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/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350"/>
              </a:lnSpc>
              <a:buClrTx/>
            </a:pP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wilayah.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marR="298133" defTabSz="685800">
              <a:lnSpc>
                <a:spcPts val="1350"/>
              </a:lnSpc>
              <a:spcBef>
                <a:spcPts val="75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Rp</a:t>
            </a:r>
            <a:r>
              <a:rPr sz="1200" b="1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321.558.083,-</a:t>
            </a:r>
            <a:r>
              <a:rPr sz="1200" b="1" spc="27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dukungan</a:t>
            </a:r>
            <a:r>
              <a:rPr sz="1200" spc="-5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untuk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Pundi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Perempuan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1536" y="2900191"/>
            <a:ext cx="644461" cy="4209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917310" y="3395853"/>
            <a:ext cx="3045143" cy="1450879"/>
          </a:xfrm>
          <a:prstGeom prst="rect">
            <a:avLst/>
          </a:prstGeom>
          <a:ln w="9525">
            <a:solidFill>
              <a:srgbClr val="92126C"/>
            </a:solidFill>
          </a:ln>
        </p:spPr>
        <p:txBody>
          <a:bodyPr vert="horz" wrap="square" lIns="0" tIns="170974" rIns="0" bIns="0" rtlCol="0">
            <a:spAutoFit/>
          </a:bodyPr>
          <a:lstStyle/>
          <a:p>
            <a:pPr marL="1429" algn="ctr" defTabSz="685800">
              <a:spcBef>
                <a:spcPts val="1346"/>
              </a:spcBef>
              <a:buClrTx/>
            </a:pP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Rujukan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Alat</a:t>
            </a:r>
            <a:r>
              <a:rPr sz="1200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Kerja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marR="135255" defTabSz="685800">
              <a:lnSpc>
                <a:spcPct val="99000"/>
              </a:lnSpc>
              <a:spcBef>
                <a:spcPts val="1418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25</a:t>
            </a:r>
            <a:r>
              <a:rPr sz="1200" b="1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produk,</a:t>
            </a:r>
            <a:r>
              <a:rPr sz="1200" b="1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terdiri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4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alat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kertas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kebijakan,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modul,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instrumen, laporan mekanisme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HAM,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kertas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kerja,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panduan,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dokumen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lainnya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a.l tentang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turunan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UU</a:t>
            </a:r>
            <a:r>
              <a:rPr sz="1200" spc="-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TPKS,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living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law,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kondisi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perempuan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pekerja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1909" y="776097"/>
            <a:ext cx="485775" cy="46062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983230" y="1322451"/>
            <a:ext cx="2301240" cy="1254510"/>
          </a:xfrm>
          <a:prstGeom prst="rect">
            <a:avLst/>
          </a:prstGeom>
          <a:ln w="9525">
            <a:solidFill>
              <a:srgbClr val="C7389D"/>
            </a:solidFill>
          </a:ln>
        </p:spPr>
        <p:txBody>
          <a:bodyPr vert="horz" wrap="square" lIns="0" tIns="170497" rIns="0" bIns="0" rtlCol="0">
            <a:spAutoFit/>
          </a:bodyPr>
          <a:lstStyle/>
          <a:p>
            <a:pPr marL="404813" defTabSz="685800">
              <a:spcBef>
                <a:spcPts val="1343"/>
              </a:spcBef>
              <a:buClrTx/>
            </a:pP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Rujukan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Informasi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Publik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36"/>
              </a:lnSpc>
              <a:spcBef>
                <a:spcPts val="1403"/>
              </a:spcBef>
              <a:buClrTx/>
            </a:pP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1.013</a:t>
            </a:r>
            <a:r>
              <a:rPr sz="1200" b="1" spc="-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Permohonan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informasi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29"/>
              </a:lnSpc>
              <a:buClrTx/>
            </a:pP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3.519</a:t>
            </a:r>
            <a:r>
              <a:rPr sz="1200" b="1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Audiensi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</a:t>
            </a:r>
            <a:r>
              <a:rPr sz="1200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KP</a:t>
            </a:r>
            <a:r>
              <a:rPr sz="1200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naik</a:t>
            </a:r>
            <a:r>
              <a:rPr sz="1200" b="1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105%</a:t>
            </a:r>
            <a:r>
              <a:rPr sz="1200" b="1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atau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21"/>
              </a:lnSpc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2x</a:t>
            </a:r>
            <a:r>
              <a:rPr sz="1200" b="1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lipat</a:t>
            </a:r>
            <a:r>
              <a:rPr sz="1200" b="1" spc="-5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2023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33"/>
              </a:lnSpc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92</a:t>
            </a:r>
            <a:r>
              <a:rPr sz="1200" b="1" spc="-6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Rilis</a:t>
            </a:r>
            <a:r>
              <a:rPr sz="1200" spc="-6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dimuat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883</a:t>
            </a:r>
            <a:r>
              <a:rPr sz="1200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pemberitaan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16976" y="764026"/>
            <a:ext cx="579501" cy="48869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510653" y="1320165"/>
            <a:ext cx="1521619" cy="1074493"/>
          </a:xfrm>
          <a:prstGeom prst="rect">
            <a:avLst/>
          </a:prstGeom>
          <a:ln w="9525">
            <a:solidFill>
              <a:srgbClr val="92126C"/>
            </a:solidFill>
          </a:ln>
        </p:spPr>
        <p:txBody>
          <a:bodyPr vert="horz" wrap="square" lIns="0" tIns="170021" rIns="0" bIns="0" rtlCol="0">
            <a:spAutoFit/>
          </a:bodyPr>
          <a:lstStyle/>
          <a:p>
            <a:pPr marL="11906" defTabSz="685800">
              <a:spcBef>
                <a:spcPts val="1339"/>
              </a:spcBef>
              <a:buClrTx/>
            </a:pP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Tata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Kelola</a:t>
            </a:r>
            <a:r>
              <a:rPr sz="1200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Kelembagaan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36"/>
              </a:lnSpc>
              <a:spcBef>
                <a:spcPts val="1406"/>
              </a:spcBef>
              <a:buClrTx/>
            </a:pPr>
            <a:r>
              <a:rPr sz="1200" b="1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Penyerapan</a:t>
            </a: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97,25%.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29"/>
              </a:lnSpc>
              <a:buClrTx/>
            </a:pP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NKA</a:t>
            </a:r>
            <a:r>
              <a:rPr sz="1200" b="1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89,51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675" defTabSz="685800">
              <a:lnSpc>
                <a:spcPts val="1433"/>
              </a:lnSpc>
              <a:buClrTx/>
            </a:pPr>
            <a:r>
              <a:rPr sz="1200" b="1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IKPA</a:t>
            </a:r>
            <a:r>
              <a:rPr sz="1200" b="1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93,74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5677" y="473202"/>
            <a:ext cx="582149" cy="45034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89738" y="937260"/>
            <a:ext cx="2664619" cy="1626407"/>
          </a:xfrm>
          <a:prstGeom prst="rect">
            <a:avLst/>
          </a:prstGeom>
          <a:ln w="9525">
            <a:solidFill>
              <a:srgbClr val="92126C"/>
            </a:solidFill>
          </a:ln>
        </p:spPr>
        <p:txBody>
          <a:bodyPr vert="horz" wrap="square" lIns="0" tIns="170498" rIns="0" bIns="0" rtlCol="0">
            <a:spAutoFit/>
          </a:bodyPr>
          <a:lstStyle/>
          <a:p>
            <a:pPr marL="448151" defTabSz="685800">
              <a:spcBef>
                <a:spcPts val="1343"/>
              </a:spcBef>
              <a:buClrTx/>
            </a:pP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Penyikapan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Pengaduan</a:t>
            </a:r>
            <a:r>
              <a:rPr sz="1200" spc="-1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Kasus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36"/>
              </a:lnSpc>
              <a:spcBef>
                <a:spcPts val="1403"/>
              </a:spcBef>
              <a:buClrTx/>
            </a:pP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4.178</a:t>
            </a:r>
            <a:r>
              <a:rPr sz="1200" b="1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Pengaduan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25"/>
              </a:lnSpc>
              <a:buClrTx/>
            </a:pP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3.440</a:t>
            </a:r>
            <a:r>
              <a:rPr sz="1200" b="1" spc="-3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KBG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,</a:t>
            </a:r>
            <a:r>
              <a:rPr sz="1200" b="1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naik</a:t>
            </a:r>
            <a:r>
              <a:rPr sz="1200" b="1" spc="-5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9%</a:t>
            </a:r>
            <a:r>
              <a:rPr sz="1200" b="1" spc="-34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5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2023</a:t>
            </a: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.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21"/>
              </a:lnSpc>
              <a:buClrTx/>
            </a:pP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2.213</a:t>
            </a:r>
            <a:r>
              <a:rPr sz="1200" b="1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Penyikapan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defTabSz="685800">
              <a:lnSpc>
                <a:spcPts val="1429"/>
              </a:lnSpc>
              <a:buClrTx/>
            </a:pP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Kapasitas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2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Penyikapan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naik</a:t>
            </a:r>
            <a:r>
              <a:rPr sz="1200" b="1" spc="-4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56%</a:t>
            </a:r>
            <a:r>
              <a:rPr sz="1200" b="1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2023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  <a:p>
            <a:pPr marL="66199" marR="243364" defTabSz="685800">
              <a:lnSpc>
                <a:spcPts val="1425"/>
              </a:lnSpc>
              <a:spcBef>
                <a:spcPts val="56"/>
              </a:spcBef>
              <a:buClrTx/>
            </a:pPr>
            <a:r>
              <a:rPr sz="1200" b="1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79</a:t>
            </a:r>
            <a:r>
              <a:rPr sz="1200" b="1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1200" spc="-4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225</a:t>
            </a:r>
            <a:r>
              <a:rPr sz="1200" spc="-26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klarifikasi</a:t>
            </a:r>
            <a:r>
              <a:rPr sz="1200" spc="-53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200" spc="-49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rekomendasi telah</a:t>
            </a:r>
            <a:r>
              <a:rPr sz="1200" spc="-30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spc="-8" dirty="0">
                <a:solidFill>
                  <a:sysClr val="windowText" lastClr="000000"/>
                </a:solidFill>
                <a:latin typeface="Calibri" panose="020F0502020204030204"/>
                <a:cs typeface="Calibri" panose="020F0502020204030204"/>
              </a:rPr>
              <a:t>ditindaklanjuti</a:t>
            </a:r>
            <a:endParaRPr sz="1200">
              <a:solidFill>
                <a:sysClr val="windowText" lastClr="000000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megaphone and a purple circle with text&#10;&#10;AI-generated content may be incorrect.">
            <a:extLst>
              <a:ext uri="{FF2B5EF4-FFF2-40B4-BE49-F238E27FC236}">
                <a16:creationId xmlns:a16="http://schemas.microsoft.com/office/drawing/2014/main" id="{BEC8D782-B029-9F79-8E22-E9457C97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-1" r="1507" b="12894"/>
          <a:stretch>
            <a:fillRect/>
          </a:stretch>
        </p:blipFill>
        <p:spPr>
          <a:xfrm>
            <a:off x="1" y="1375173"/>
            <a:ext cx="4205153" cy="3768327"/>
          </a:xfrm>
          <a:prstGeom prst="rect">
            <a:avLst/>
          </a:prstGeom>
        </p:spPr>
      </p:pic>
      <p:pic>
        <p:nvPicPr>
          <p:cNvPr id="5" name="Content Placeholder 4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B7F4949E-2049-E144-DE85-C1AFD5E86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54" y="1432323"/>
            <a:ext cx="4938847" cy="35968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43607-3C49-1169-7B4A-0DBF4E04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pPr algn="ctr"/>
            <a:r>
              <a:rPr lang="en-US" b="1" dirty="0"/>
              <a:t>CATAHU 2024 </a:t>
            </a:r>
            <a:r>
              <a:rPr lang="en-US" b="1" dirty="0" err="1"/>
              <a:t>Komnas</a:t>
            </a:r>
            <a:r>
              <a:rPr lang="en-US" b="1" dirty="0"/>
              <a:t> Perempuan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18051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A6CE18-0803-1FC4-DAE8-C4AAA637D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D7E6F1-D5C8-3287-EE66-9554C7B0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81813"/>
      </p:ext>
    </p:extLst>
  </p:cSld>
  <p:clrMapOvr>
    <a:masterClrMapping/>
  </p:clrMapOvr>
</p:sld>
</file>

<file path=ppt/theme/theme1.xml><?xml version="1.0" encoding="utf-8"?>
<a:theme xmlns:a="http://schemas.openxmlformats.org/drawingml/2006/main" name="Cybersecurity Consulting Report Infographics by Slidesgo">
  <a:themeElements>
    <a:clrScheme name="Simple Light">
      <a:dk1>
        <a:srgbClr val="000000"/>
      </a:dk1>
      <a:lt1>
        <a:srgbClr val="FFFFFF"/>
      </a:lt1>
      <a:dk2>
        <a:srgbClr val="F7B800"/>
      </a:dk2>
      <a:lt2>
        <a:srgbClr val="00BE83"/>
      </a:lt2>
      <a:accent1>
        <a:srgbClr val="00ACF1"/>
      </a:accent1>
      <a:accent2>
        <a:srgbClr val="FC2929"/>
      </a:accent2>
      <a:accent3>
        <a:srgbClr val="0765A5"/>
      </a:accent3>
      <a:accent4>
        <a:srgbClr val="F3F3F3"/>
      </a:accent4>
      <a:accent5>
        <a:srgbClr val="7D37C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389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1236</Words>
  <Application>Microsoft Macintosh PowerPoint</Application>
  <PresentationFormat>On-screen Show (16:9)</PresentationFormat>
  <Paragraphs>176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63" baseType="lpstr">
      <vt:lpstr>Raleway ExtraBold</vt:lpstr>
      <vt:lpstr>Montserrat</vt:lpstr>
      <vt:lpstr>Aptos</vt:lpstr>
      <vt:lpstr>Aptos Narrow</vt:lpstr>
      <vt:lpstr>Lucida Sans Unicode</vt:lpstr>
      <vt:lpstr>Raleway Regular</vt:lpstr>
      <vt:lpstr>Nunito Light</vt:lpstr>
      <vt:lpstr>Arial Black</vt:lpstr>
      <vt:lpstr>Times New Roman</vt:lpstr>
      <vt:lpstr>Calibri</vt:lpstr>
      <vt:lpstr>Wingdings</vt:lpstr>
      <vt:lpstr>Lato Light</vt:lpstr>
      <vt:lpstr>Aptos Display</vt:lpstr>
      <vt:lpstr>Verdana</vt:lpstr>
      <vt:lpstr>Montserrat SemiBold</vt:lpstr>
      <vt:lpstr>Raleway Light</vt:lpstr>
      <vt:lpstr>Arial</vt:lpstr>
      <vt:lpstr>Calibri Light</vt:lpstr>
      <vt:lpstr>Tahoma</vt:lpstr>
      <vt:lpstr>Lato Black</vt:lpstr>
      <vt:lpstr>Cybersecurity Consulting Report Infographics by Slidesgo</vt:lpstr>
      <vt:lpstr>1_Office Theme</vt:lpstr>
      <vt:lpstr>2_Office Theme</vt:lpstr>
      <vt:lpstr>Office Theme</vt:lpstr>
      <vt:lpstr>3_Office Theme</vt:lpstr>
      <vt:lpstr>4_Office Theme</vt:lpstr>
      <vt:lpstr>5_Office Theme</vt:lpstr>
      <vt:lpstr>KONSOLIDASI  KOMNAS PEREMPUAN BERSAMA MASYARAKAT SIPIL DALAM RANGKA SHARING &amp; KONSULTASI MELALUI KAMPANYE 16 HAKTP (16 HARI ANTI KEKERASAN TERHADAP PEREMPUAN ) “Tantangan Pencegahan dan Penanganan KtP” DI BANDUNG </vt:lpstr>
      <vt:lpstr>Struktur Komisi Paripurna 2025 -2030</vt:lpstr>
      <vt:lpstr>Tujuan Komnas Perempuan</vt:lpstr>
      <vt:lpstr>LEMBAGA HAM NASIONAL DENGAN MANDAT SPESIFIK Penghapusan segala bentuk diskriminasi dan  kekerasan terhadap perempuan serta pemajuan hak perempuan</vt:lpstr>
      <vt:lpstr>PowerPoint Presentation</vt:lpstr>
      <vt:lpstr>2024 dalam Angka: Ringkasan Capaian Utama</vt:lpstr>
      <vt:lpstr>CATAHU 2024 Komnas Perempuan</vt:lpstr>
      <vt:lpstr>PowerPoint Presentation</vt:lpstr>
      <vt:lpstr>PowerPoint Presentation</vt:lpstr>
      <vt:lpstr>CATAHU 2024 Komnas Perempuan</vt:lpstr>
      <vt:lpstr>PowerPoint Presentation</vt:lpstr>
      <vt:lpstr>Jenis KS dalam Catahu Komnas Perempuan – Ranah Personal </vt:lpstr>
      <vt:lpstr>PowerPoint Presentation</vt:lpstr>
      <vt:lpstr>Jenis KS dalam Catahu Komnas Perempuan – Ranah Publik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Bagaimana KtP di Jawa Barat :</vt:lpstr>
      <vt:lpstr>Data Kekerasan Seksual: Tren dan Pola </vt:lpstr>
      <vt:lpstr>PowerPoint Presentation</vt:lpstr>
      <vt:lpstr>KAMPANYE 16HAKtP 2025  Subkom Pencegahan dan Pengelolaan Pengetahuan:   Partisipasi Masyarakat</vt:lpstr>
      <vt:lpstr>Bentuk Kampanye 2024</vt:lpstr>
      <vt:lpstr>Refleksi Pencapaian dan Tantangan Sebelumnya</vt:lpstr>
      <vt:lpstr>Refleksi Pencapaian dan Tantangan</vt:lpstr>
      <vt:lpstr>Saran untuk Penyelenggaraan Kampanye Berikutnya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Pertanyaan ke forum untuk didiskusikan: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Usulan Strukturisasi Subkom Parmas</dc:title>
  <dc:creator>KP-LENOVOIDEAPAD2</dc:creator>
  <cp:lastModifiedBy>Komisioner Komnas Perempuan</cp:lastModifiedBy>
  <cp:revision>39</cp:revision>
  <dcterms:created xsi:type="dcterms:W3CDTF">2024-02-12T07:28:39Z</dcterms:created>
  <dcterms:modified xsi:type="dcterms:W3CDTF">2025-12-05T01:47:22Z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FAD4AC31D72B42F693765D9E5178CB6A_12</vt:lpwstr>
  </property>
  <property fmtid="{D5CDD505-2E9C-101B-9397-08002B2CF9AE}" pid="3" name="KSOProductBuildVer">
    <vt:lpwstr>1033-12.2.0.13431</vt:lpwstr>
  </property>
</Properties>
</file>